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7" r:id="rId3"/>
    <p:sldId id="350" r:id="rId4"/>
    <p:sldId id="328" r:id="rId5"/>
    <p:sldId id="336" r:id="rId6"/>
    <p:sldId id="339" r:id="rId7"/>
    <p:sldId id="342" r:id="rId8"/>
    <p:sldId id="340" r:id="rId9"/>
    <p:sldId id="344" r:id="rId10"/>
    <p:sldId id="343" r:id="rId11"/>
    <p:sldId id="347" r:id="rId12"/>
    <p:sldId id="352" r:id="rId13"/>
    <p:sldId id="353" r:id="rId14"/>
    <p:sldId id="351" r:id="rId15"/>
    <p:sldId id="354" r:id="rId16"/>
    <p:sldId id="355" r:id="rId17"/>
    <p:sldId id="356" r:id="rId18"/>
    <p:sldId id="357" r:id="rId19"/>
    <p:sldId id="358" r:id="rId20"/>
    <p:sldId id="359" r:id="rId21"/>
    <p:sldId id="360" r:id="rId22"/>
    <p:sldId id="361" r:id="rId23"/>
    <p:sldId id="362" r:id="rId24"/>
    <p:sldId id="363" r:id="rId25"/>
    <p:sldId id="364"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96" autoAdjust="0"/>
    <p:restoredTop sz="94660"/>
  </p:normalViewPr>
  <p:slideViewPr>
    <p:cSldViewPr snapToGrid="0">
      <p:cViewPr varScale="1">
        <p:scale>
          <a:sx n="92" d="100"/>
          <a:sy n="92" d="100"/>
        </p:scale>
        <p:origin x="4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36C099-F477-4C64-9693-728B9FA97B5C}"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40304-1A4A-49F7-A318-1D8FBB7863CD}" type="slidenum">
              <a:rPr lang="en-US" smtClean="0"/>
              <a:t>‹#›</a:t>
            </a:fld>
            <a:endParaRPr lang="en-US"/>
          </a:p>
        </p:txBody>
      </p:sp>
    </p:spTree>
    <p:extLst>
      <p:ext uri="{BB962C8B-B14F-4D97-AF65-F5344CB8AC3E}">
        <p14:creationId xmlns:p14="http://schemas.microsoft.com/office/powerpoint/2010/main" val="4053499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6C099-F477-4C64-9693-728B9FA97B5C}"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40304-1A4A-49F7-A318-1D8FBB7863CD}" type="slidenum">
              <a:rPr lang="en-US" smtClean="0"/>
              <a:t>‹#›</a:t>
            </a:fld>
            <a:endParaRPr lang="en-US"/>
          </a:p>
        </p:txBody>
      </p:sp>
    </p:spTree>
    <p:extLst>
      <p:ext uri="{BB962C8B-B14F-4D97-AF65-F5344CB8AC3E}">
        <p14:creationId xmlns:p14="http://schemas.microsoft.com/office/powerpoint/2010/main" val="174957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6C099-F477-4C64-9693-728B9FA97B5C}"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40304-1A4A-49F7-A318-1D8FBB7863CD}" type="slidenum">
              <a:rPr lang="en-US" smtClean="0"/>
              <a:t>‹#›</a:t>
            </a:fld>
            <a:endParaRPr lang="en-US"/>
          </a:p>
        </p:txBody>
      </p:sp>
    </p:spTree>
    <p:extLst>
      <p:ext uri="{BB962C8B-B14F-4D97-AF65-F5344CB8AC3E}">
        <p14:creationId xmlns:p14="http://schemas.microsoft.com/office/powerpoint/2010/main" val="200125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6C099-F477-4C64-9693-728B9FA97B5C}"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40304-1A4A-49F7-A318-1D8FBB7863CD}" type="slidenum">
              <a:rPr lang="en-US" smtClean="0"/>
              <a:t>‹#›</a:t>
            </a:fld>
            <a:endParaRPr lang="en-US"/>
          </a:p>
        </p:txBody>
      </p:sp>
    </p:spTree>
    <p:extLst>
      <p:ext uri="{BB962C8B-B14F-4D97-AF65-F5344CB8AC3E}">
        <p14:creationId xmlns:p14="http://schemas.microsoft.com/office/powerpoint/2010/main" val="1774686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36C099-F477-4C64-9693-728B9FA97B5C}"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40304-1A4A-49F7-A318-1D8FBB7863CD}" type="slidenum">
              <a:rPr lang="en-US" smtClean="0"/>
              <a:t>‹#›</a:t>
            </a:fld>
            <a:endParaRPr lang="en-US"/>
          </a:p>
        </p:txBody>
      </p:sp>
    </p:spTree>
    <p:extLst>
      <p:ext uri="{BB962C8B-B14F-4D97-AF65-F5344CB8AC3E}">
        <p14:creationId xmlns:p14="http://schemas.microsoft.com/office/powerpoint/2010/main" val="48616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36C099-F477-4C64-9693-728B9FA97B5C}"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40304-1A4A-49F7-A318-1D8FBB7863CD}" type="slidenum">
              <a:rPr lang="en-US" smtClean="0"/>
              <a:t>‹#›</a:t>
            </a:fld>
            <a:endParaRPr lang="en-US"/>
          </a:p>
        </p:txBody>
      </p:sp>
    </p:spTree>
    <p:extLst>
      <p:ext uri="{BB962C8B-B14F-4D97-AF65-F5344CB8AC3E}">
        <p14:creationId xmlns:p14="http://schemas.microsoft.com/office/powerpoint/2010/main" val="112494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36C099-F477-4C64-9693-728B9FA97B5C}" type="datetimeFigureOut">
              <a:rPr lang="en-US" smtClean="0"/>
              <a:t>8/13/2019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440304-1A4A-49F7-A318-1D8FBB7863CD}" type="slidenum">
              <a:rPr lang="en-US" smtClean="0"/>
              <a:t>‹#›</a:t>
            </a:fld>
            <a:endParaRPr lang="en-US"/>
          </a:p>
        </p:txBody>
      </p:sp>
    </p:spTree>
    <p:extLst>
      <p:ext uri="{BB962C8B-B14F-4D97-AF65-F5344CB8AC3E}">
        <p14:creationId xmlns:p14="http://schemas.microsoft.com/office/powerpoint/2010/main" val="3391526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36C099-F477-4C64-9693-728B9FA97B5C}" type="datetimeFigureOut">
              <a:rPr lang="en-US" smtClean="0"/>
              <a:t>8/13/2019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440304-1A4A-49F7-A318-1D8FBB7863CD}" type="slidenum">
              <a:rPr lang="en-US" smtClean="0"/>
              <a:t>‹#›</a:t>
            </a:fld>
            <a:endParaRPr lang="en-US"/>
          </a:p>
        </p:txBody>
      </p:sp>
    </p:spTree>
    <p:extLst>
      <p:ext uri="{BB962C8B-B14F-4D97-AF65-F5344CB8AC3E}">
        <p14:creationId xmlns:p14="http://schemas.microsoft.com/office/powerpoint/2010/main" val="2231182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6C099-F477-4C64-9693-728B9FA97B5C}" type="datetimeFigureOut">
              <a:rPr lang="en-US" smtClean="0"/>
              <a:t>8/13/2019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440304-1A4A-49F7-A318-1D8FBB7863CD}" type="slidenum">
              <a:rPr lang="en-US" smtClean="0"/>
              <a:t>‹#›</a:t>
            </a:fld>
            <a:endParaRPr lang="en-US"/>
          </a:p>
        </p:txBody>
      </p:sp>
    </p:spTree>
    <p:extLst>
      <p:ext uri="{BB962C8B-B14F-4D97-AF65-F5344CB8AC3E}">
        <p14:creationId xmlns:p14="http://schemas.microsoft.com/office/powerpoint/2010/main" val="3602961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6C099-F477-4C64-9693-728B9FA97B5C}"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40304-1A4A-49F7-A318-1D8FBB7863CD}" type="slidenum">
              <a:rPr lang="en-US" smtClean="0"/>
              <a:t>‹#›</a:t>
            </a:fld>
            <a:endParaRPr lang="en-US"/>
          </a:p>
        </p:txBody>
      </p:sp>
    </p:spTree>
    <p:extLst>
      <p:ext uri="{BB962C8B-B14F-4D97-AF65-F5344CB8AC3E}">
        <p14:creationId xmlns:p14="http://schemas.microsoft.com/office/powerpoint/2010/main" val="4051336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6C099-F477-4C64-9693-728B9FA97B5C}"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40304-1A4A-49F7-A318-1D8FBB7863CD}" type="slidenum">
              <a:rPr lang="en-US" smtClean="0"/>
              <a:t>‹#›</a:t>
            </a:fld>
            <a:endParaRPr lang="en-US"/>
          </a:p>
        </p:txBody>
      </p:sp>
    </p:spTree>
    <p:extLst>
      <p:ext uri="{BB962C8B-B14F-4D97-AF65-F5344CB8AC3E}">
        <p14:creationId xmlns:p14="http://schemas.microsoft.com/office/powerpoint/2010/main" val="1313226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6C099-F477-4C64-9693-728B9FA97B5C}" type="datetimeFigureOut">
              <a:rPr lang="en-US" smtClean="0"/>
              <a:t>8/13/2019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40304-1A4A-49F7-A318-1D8FBB7863CD}" type="slidenum">
              <a:rPr lang="en-US" smtClean="0"/>
              <a:t>‹#›</a:t>
            </a:fld>
            <a:endParaRPr lang="en-US"/>
          </a:p>
        </p:txBody>
      </p:sp>
    </p:spTree>
    <p:extLst>
      <p:ext uri="{BB962C8B-B14F-4D97-AF65-F5344CB8AC3E}">
        <p14:creationId xmlns:p14="http://schemas.microsoft.com/office/powerpoint/2010/main" val="4084682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847533"/>
            <a:ext cx="9144000" cy="2358707"/>
          </a:xfrm>
        </p:spPr>
        <p:txBody>
          <a:bodyPr/>
          <a:lstStyle/>
          <a:p>
            <a:r>
              <a:rPr lang="en-US" dirty="0" smtClean="0">
                <a:solidFill>
                  <a:schemeClr val="bg1">
                    <a:lumMod val="95000"/>
                  </a:schemeClr>
                </a:solidFill>
                <a:latin typeface="+mn-lt"/>
              </a:rPr>
              <a:t>ConnecTV User Support and Troubleshooting</a:t>
            </a:r>
            <a:endParaRPr lang="en-US" dirty="0">
              <a:solidFill>
                <a:schemeClr val="bg1">
                  <a:lumMod val="95000"/>
                </a:schemeClr>
              </a:solidFill>
              <a:latin typeface="+mn-lt"/>
            </a:endParaRPr>
          </a:p>
        </p:txBody>
      </p:sp>
      <p:pic>
        <p:nvPicPr>
          <p:cNvPr id="7" name="Picture 6"/>
          <p:cNvPicPr>
            <a:picLocks noChangeAspect="1"/>
          </p:cNvPicPr>
          <p:nvPr/>
        </p:nvPicPr>
        <p:blipFill>
          <a:blip r:embed="rId2"/>
          <a:stretch>
            <a:fillRect/>
          </a:stretch>
        </p:blipFill>
        <p:spPr>
          <a:xfrm>
            <a:off x="10007661" y="5412170"/>
            <a:ext cx="1729827" cy="913748"/>
          </a:xfrm>
          <a:prstGeom prst="rect">
            <a:avLst/>
          </a:prstGeom>
        </p:spPr>
      </p:pic>
      <p:pic>
        <p:nvPicPr>
          <p:cNvPr id="8" name="Picture 7"/>
          <p:cNvPicPr>
            <a:picLocks noChangeAspect="1"/>
          </p:cNvPicPr>
          <p:nvPr/>
        </p:nvPicPr>
        <p:blipFill>
          <a:blip r:embed="rId3"/>
          <a:stretch>
            <a:fillRect/>
          </a:stretch>
        </p:blipFill>
        <p:spPr>
          <a:xfrm>
            <a:off x="699780" y="5412170"/>
            <a:ext cx="1731567" cy="790877"/>
          </a:xfrm>
          <a:prstGeom prst="rect">
            <a:avLst/>
          </a:prstGeom>
        </p:spPr>
      </p:pic>
      <p:pic>
        <p:nvPicPr>
          <p:cNvPr id="3" name="Picture 2"/>
          <p:cNvPicPr>
            <a:picLocks noChangeAspect="1"/>
          </p:cNvPicPr>
          <p:nvPr/>
        </p:nvPicPr>
        <p:blipFill>
          <a:blip r:embed="rId4"/>
          <a:stretch>
            <a:fillRect/>
          </a:stretch>
        </p:blipFill>
        <p:spPr>
          <a:xfrm>
            <a:off x="10183091" y="368408"/>
            <a:ext cx="1627386" cy="1627386"/>
          </a:xfrm>
          <a:prstGeom prst="rect">
            <a:avLst/>
          </a:prstGeom>
        </p:spPr>
      </p:pic>
      <p:pic>
        <p:nvPicPr>
          <p:cNvPr id="5" name="Picture 4"/>
          <p:cNvPicPr>
            <a:picLocks noChangeAspect="1"/>
          </p:cNvPicPr>
          <p:nvPr/>
        </p:nvPicPr>
        <p:blipFill>
          <a:blip r:embed="rId5"/>
          <a:stretch>
            <a:fillRect/>
          </a:stretch>
        </p:blipFill>
        <p:spPr>
          <a:xfrm>
            <a:off x="467591" y="641603"/>
            <a:ext cx="2534947" cy="751096"/>
          </a:xfrm>
          <a:prstGeom prst="rect">
            <a:avLst/>
          </a:prstGeom>
        </p:spPr>
      </p:pic>
    </p:spTree>
    <p:extLst>
      <p:ext uri="{BB962C8B-B14F-4D97-AF65-F5344CB8AC3E}">
        <p14:creationId xmlns:p14="http://schemas.microsoft.com/office/powerpoint/2010/main" val="519228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lumMod val="95000"/>
                  </a:schemeClr>
                </a:solidFill>
                <a:latin typeface="+mn-lt"/>
              </a:rPr>
              <a:t>Troubleshooting: Resetting a Lost </a:t>
            </a:r>
            <a:br>
              <a:rPr lang="en-US" dirty="0" smtClean="0">
                <a:solidFill>
                  <a:schemeClr val="bg1">
                    <a:lumMod val="95000"/>
                  </a:schemeClr>
                </a:solidFill>
                <a:latin typeface="+mn-lt"/>
              </a:rPr>
            </a:br>
            <a:r>
              <a:rPr lang="en-US" dirty="0" smtClean="0">
                <a:solidFill>
                  <a:schemeClr val="bg1">
                    <a:lumMod val="95000"/>
                  </a:schemeClr>
                </a:solidFill>
                <a:latin typeface="+mn-lt"/>
              </a:rPr>
              <a:t>ConnecTV Password</a:t>
            </a:r>
            <a:endParaRPr lang="en-US" dirty="0">
              <a:solidFill>
                <a:schemeClr val="bg1">
                  <a:lumMod val="95000"/>
                </a:schemeClr>
              </a:solidFill>
              <a:latin typeface="+mn-lt"/>
            </a:endParaRPr>
          </a:p>
        </p:txBody>
      </p:sp>
      <p:sp>
        <p:nvSpPr>
          <p:cNvPr id="6" name="Text Placeholder 5"/>
          <p:cNvSpPr>
            <a:spLocks noGrp="1"/>
          </p:cNvSpPr>
          <p:nvPr>
            <p:ph sz="half" idx="1"/>
          </p:nvPr>
        </p:nvSpPr>
        <p:spPr>
          <a:xfrm>
            <a:off x="838200" y="1825625"/>
            <a:ext cx="5994400" cy="4351338"/>
          </a:xfrm>
        </p:spPr>
        <p:txBody>
          <a:bodyPr>
            <a:normAutofit/>
          </a:bodyPr>
          <a:lstStyle/>
          <a:p>
            <a:pPr marL="457200" indent="-457200">
              <a:buFont typeface="+mj-lt"/>
              <a:buAutoNum type="arabicPeriod"/>
            </a:pPr>
            <a:r>
              <a:rPr lang="en-US" sz="2400" dirty="0"/>
              <a:t>Navigate to </a:t>
            </a:r>
            <a:r>
              <a:rPr lang="en-US" sz="2400" b="1" dirty="0" smtClean="0"/>
              <a:t>connectv.lusfiber.com</a:t>
            </a:r>
          </a:p>
          <a:p>
            <a:pPr marL="457200" indent="-457200">
              <a:buFont typeface="+mj-lt"/>
              <a:buAutoNum type="arabicPeriod"/>
            </a:pPr>
            <a:r>
              <a:rPr lang="en-US" sz="2400" dirty="0" smtClean="0"/>
              <a:t>Click on </a:t>
            </a:r>
            <a:r>
              <a:rPr lang="en-US" sz="2400" b="1" dirty="0" smtClean="0"/>
              <a:t>Forgot Password</a:t>
            </a:r>
            <a:r>
              <a:rPr lang="en-US" sz="2400" dirty="0" smtClean="0"/>
              <a:t>.</a:t>
            </a:r>
            <a:endParaRPr lang="en-US" sz="2400" dirty="0"/>
          </a:p>
          <a:p>
            <a:pPr marL="457200" indent="-457200">
              <a:buFont typeface="+mj-lt"/>
              <a:buAutoNum type="arabicPeriod"/>
            </a:pPr>
            <a:r>
              <a:rPr lang="en-US" sz="2400" dirty="0" smtClean="0"/>
              <a:t>Enter the </a:t>
            </a:r>
            <a:r>
              <a:rPr lang="en-US" sz="2400" dirty="0" err="1"/>
              <a:t>students’s</a:t>
            </a:r>
            <a:r>
              <a:rPr lang="en-US" sz="2400" dirty="0"/>
              <a:t> ULID email address </a:t>
            </a:r>
            <a:r>
              <a:rPr lang="en-US" sz="2400" b="1" dirty="0"/>
              <a:t>C12345678@louisiana.edu</a:t>
            </a:r>
            <a:r>
              <a:rPr lang="en-US" sz="2400" dirty="0"/>
              <a:t> and </a:t>
            </a:r>
            <a:r>
              <a:rPr lang="en-US" sz="2400" dirty="0" smtClean="0"/>
              <a:t>choose submit.</a:t>
            </a:r>
            <a:endParaRPr lang="en-US" sz="2400" dirty="0"/>
          </a:p>
          <a:p>
            <a:pPr marL="457200" indent="-457200">
              <a:buFont typeface="+mj-lt"/>
              <a:buAutoNum type="arabicPeriod"/>
            </a:pPr>
            <a:r>
              <a:rPr lang="en-US" sz="2400" dirty="0" smtClean="0"/>
              <a:t>A password reset email will be sent to the user.</a:t>
            </a:r>
          </a:p>
          <a:p>
            <a:pPr marL="457200" indent="-457200">
              <a:buFont typeface="+mj-lt"/>
              <a:buAutoNum type="arabicPeriod"/>
            </a:pPr>
            <a:r>
              <a:rPr lang="en-US" sz="2400" dirty="0" smtClean="0"/>
              <a:t>If the user receives an Incorrect Email Address message, verify that the user has been checked in to housing for 24 hours and escalate the issue to LUS Fiber.</a:t>
            </a:r>
          </a:p>
          <a:p>
            <a:pPr marL="0" indent="0">
              <a:buNone/>
            </a:pPr>
            <a:endParaRPr lang="en-US" dirty="0" smtClean="0"/>
          </a:p>
          <a:p>
            <a:pPr marL="0" indent="0">
              <a:buNone/>
            </a:pPr>
            <a:endParaRPr lang="en-US" dirty="0"/>
          </a:p>
        </p:txBody>
      </p:sp>
      <p:pic>
        <p:nvPicPr>
          <p:cNvPr id="7" name="Picture 6"/>
          <p:cNvPicPr>
            <a:picLocks noChangeAspect="1"/>
          </p:cNvPicPr>
          <p:nvPr/>
        </p:nvPicPr>
        <p:blipFill>
          <a:blip r:embed="rId2"/>
          <a:stretch>
            <a:fillRect/>
          </a:stretch>
        </p:blipFill>
        <p:spPr>
          <a:xfrm>
            <a:off x="10535945" y="380523"/>
            <a:ext cx="1225568" cy="647383"/>
          </a:xfrm>
          <a:prstGeom prst="rect">
            <a:avLst/>
          </a:prstGeom>
        </p:spPr>
      </p:pic>
      <p:pic>
        <p:nvPicPr>
          <p:cNvPr id="10" name="Picture 9"/>
          <p:cNvPicPr>
            <a:picLocks noChangeAspect="1"/>
          </p:cNvPicPr>
          <p:nvPr/>
        </p:nvPicPr>
        <p:blipFill>
          <a:blip r:embed="rId3"/>
          <a:stretch>
            <a:fillRect/>
          </a:stretch>
        </p:blipFill>
        <p:spPr>
          <a:xfrm>
            <a:off x="7400206" y="1825625"/>
            <a:ext cx="3135739" cy="2332934"/>
          </a:xfrm>
          <a:prstGeom prst="rect">
            <a:avLst/>
          </a:prstGeom>
        </p:spPr>
      </p:pic>
      <p:pic>
        <p:nvPicPr>
          <p:cNvPr id="11" name="Picture 10"/>
          <p:cNvPicPr>
            <a:picLocks noChangeAspect="1"/>
          </p:cNvPicPr>
          <p:nvPr/>
        </p:nvPicPr>
        <p:blipFill>
          <a:blip r:embed="rId4"/>
          <a:stretch>
            <a:fillRect/>
          </a:stretch>
        </p:blipFill>
        <p:spPr>
          <a:xfrm>
            <a:off x="7399668" y="4530435"/>
            <a:ext cx="3136277" cy="1532227"/>
          </a:xfrm>
          <a:prstGeom prst="rect">
            <a:avLst/>
          </a:prstGeom>
        </p:spPr>
      </p:pic>
    </p:spTree>
    <p:extLst>
      <p:ext uri="{BB962C8B-B14F-4D97-AF65-F5344CB8AC3E}">
        <p14:creationId xmlns:p14="http://schemas.microsoft.com/office/powerpoint/2010/main" val="1767908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95000"/>
                  </a:schemeClr>
                </a:solidFill>
                <a:latin typeface="+mn-lt"/>
              </a:rPr>
              <a:t>Common ConnecTV Questions</a:t>
            </a:r>
            <a:endParaRPr lang="en-US" dirty="0">
              <a:latin typeface="+mn-lt"/>
            </a:endParaRPr>
          </a:p>
        </p:txBody>
      </p:sp>
      <p:sp>
        <p:nvSpPr>
          <p:cNvPr id="3" name="Content Placeholder 2"/>
          <p:cNvSpPr>
            <a:spLocks noGrp="1"/>
          </p:cNvSpPr>
          <p:nvPr>
            <p:ph sz="half" idx="1"/>
          </p:nvPr>
        </p:nvSpPr>
        <p:spPr>
          <a:xfrm>
            <a:off x="838200" y="1825625"/>
            <a:ext cx="10515600" cy="4351338"/>
          </a:xfrm>
        </p:spPr>
        <p:txBody>
          <a:bodyPr>
            <a:normAutofit/>
          </a:bodyPr>
          <a:lstStyle/>
          <a:p>
            <a:pPr marL="0" indent="0">
              <a:buNone/>
            </a:pPr>
            <a:r>
              <a:rPr lang="en-US" sz="2400" b="1" dirty="0" smtClean="0"/>
              <a:t>Video stops playing after two hours is this normal?</a:t>
            </a:r>
          </a:p>
          <a:p>
            <a:pPr marL="0" indent="0">
              <a:buNone/>
            </a:pPr>
            <a:r>
              <a:rPr lang="en-US" sz="2000" dirty="0" smtClean="0"/>
              <a:t>Yes, this is normal and designed to help lower data usage.  If prompted, click OK to continue enjoying content.</a:t>
            </a:r>
          </a:p>
          <a:p>
            <a:pPr marL="0" indent="0">
              <a:buNone/>
            </a:pPr>
            <a:endParaRPr lang="en-US" sz="2400" dirty="0"/>
          </a:p>
          <a:p>
            <a:pPr marL="0" indent="0">
              <a:buNone/>
            </a:pPr>
            <a:r>
              <a:rPr lang="en-US" sz="2400" b="1" dirty="0" smtClean="0"/>
              <a:t>Can I install the </a:t>
            </a:r>
            <a:r>
              <a:rPr lang="en-US" sz="2400" b="1" dirty="0" err="1" smtClean="0"/>
              <a:t>ConnecTV</a:t>
            </a:r>
            <a:r>
              <a:rPr lang="en-US" sz="2400" b="1" dirty="0" smtClean="0"/>
              <a:t> app on devices not in the list of supported devices?</a:t>
            </a:r>
            <a:endParaRPr lang="en-US" sz="2400" b="1" dirty="0"/>
          </a:p>
          <a:p>
            <a:pPr marL="0" indent="0">
              <a:buNone/>
            </a:pPr>
            <a:r>
              <a:rPr lang="en-US" sz="2000" dirty="0"/>
              <a:t>Yes, </a:t>
            </a:r>
            <a:r>
              <a:rPr lang="en-US" sz="2000" dirty="0" smtClean="0"/>
              <a:t>but we cannot guarantee an optimal viewing experience.</a:t>
            </a:r>
          </a:p>
          <a:p>
            <a:pPr marL="0" indent="0">
              <a:buNone/>
            </a:pPr>
            <a:endParaRPr lang="en-US" sz="2400" dirty="0"/>
          </a:p>
          <a:p>
            <a:pPr marL="0" indent="0">
              <a:buNone/>
            </a:pPr>
            <a:r>
              <a:rPr lang="en-US" sz="2400" b="1" dirty="0" smtClean="0"/>
              <a:t>I am having trouble with only one device what should I do?</a:t>
            </a:r>
            <a:endParaRPr lang="en-US" sz="2400" b="1" dirty="0"/>
          </a:p>
          <a:p>
            <a:pPr marL="0" indent="0">
              <a:buNone/>
            </a:pPr>
            <a:r>
              <a:rPr lang="en-US" sz="1800" dirty="0" smtClean="0"/>
              <a:t>If the user is having issues with only one home device and the others are working:  Have them try testing closer to the </a:t>
            </a:r>
            <a:r>
              <a:rPr lang="en-US" sz="1800" dirty="0" err="1" smtClean="0"/>
              <a:t>WiFi</a:t>
            </a:r>
            <a:r>
              <a:rPr lang="en-US" sz="1800" dirty="0" smtClean="0"/>
              <a:t> access point and reinstalling the ConnecTV application.  If the issue is not resolved, there may be an issue with the device.  Have the user contact the device’s vendor for technical support.</a:t>
            </a:r>
            <a:endParaRPr lang="en-US" sz="1800" dirty="0"/>
          </a:p>
          <a:p>
            <a:pPr marL="0" indent="0">
              <a:buNone/>
            </a:pPr>
            <a:endParaRPr lang="en-US" sz="2000" dirty="0" smtClean="0"/>
          </a:p>
          <a:p>
            <a:pPr marL="0" indent="0">
              <a:buNone/>
            </a:pPr>
            <a:endParaRPr lang="en-US" sz="2000" dirty="0"/>
          </a:p>
          <a:p>
            <a:pPr marL="0" indent="0">
              <a:buNone/>
            </a:pPr>
            <a:endParaRPr lang="en-US" sz="2000" dirty="0"/>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801213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847533"/>
            <a:ext cx="9144000" cy="2620558"/>
          </a:xfrm>
        </p:spPr>
        <p:txBody>
          <a:bodyPr>
            <a:normAutofit/>
          </a:bodyPr>
          <a:lstStyle/>
          <a:p>
            <a:r>
              <a:rPr lang="en-US" dirty="0" smtClean="0">
                <a:solidFill>
                  <a:schemeClr val="bg1">
                    <a:lumMod val="95000"/>
                  </a:schemeClr>
                </a:solidFill>
                <a:latin typeface="+mn-lt"/>
              </a:rPr>
              <a:t>Thank You for Your part in making UL and ConnecTV a continuing success.</a:t>
            </a:r>
            <a:endParaRPr lang="en-US" dirty="0">
              <a:solidFill>
                <a:schemeClr val="bg1">
                  <a:lumMod val="95000"/>
                </a:schemeClr>
              </a:solidFill>
              <a:latin typeface="+mn-lt"/>
            </a:endParaRPr>
          </a:p>
        </p:txBody>
      </p:sp>
      <p:pic>
        <p:nvPicPr>
          <p:cNvPr id="7" name="Picture 6"/>
          <p:cNvPicPr>
            <a:picLocks noChangeAspect="1"/>
          </p:cNvPicPr>
          <p:nvPr/>
        </p:nvPicPr>
        <p:blipFill>
          <a:blip r:embed="rId2"/>
          <a:stretch>
            <a:fillRect/>
          </a:stretch>
        </p:blipFill>
        <p:spPr>
          <a:xfrm>
            <a:off x="10007661" y="5412170"/>
            <a:ext cx="1729827" cy="913748"/>
          </a:xfrm>
          <a:prstGeom prst="rect">
            <a:avLst/>
          </a:prstGeom>
        </p:spPr>
      </p:pic>
      <p:pic>
        <p:nvPicPr>
          <p:cNvPr id="8" name="Picture 7"/>
          <p:cNvPicPr>
            <a:picLocks noChangeAspect="1"/>
          </p:cNvPicPr>
          <p:nvPr/>
        </p:nvPicPr>
        <p:blipFill>
          <a:blip r:embed="rId3"/>
          <a:stretch>
            <a:fillRect/>
          </a:stretch>
        </p:blipFill>
        <p:spPr>
          <a:xfrm>
            <a:off x="699780" y="5412170"/>
            <a:ext cx="1731567" cy="790877"/>
          </a:xfrm>
          <a:prstGeom prst="rect">
            <a:avLst/>
          </a:prstGeom>
        </p:spPr>
      </p:pic>
      <p:pic>
        <p:nvPicPr>
          <p:cNvPr id="5" name="Picture 4"/>
          <p:cNvPicPr>
            <a:picLocks noChangeAspect="1"/>
          </p:cNvPicPr>
          <p:nvPr/>
        </p:nvPicPr>
        <p:blipFill>
          <a:blip r:embed="rId4"/>
          <a:stretch>
            <a:fillRect/>
          </a:stretch>
        </p:blipFill>
        <p:spPr>
          <a:xfrm>
            <a:off x="467591" y="641603"/>
            <a:ext cx="2534947" cy="751096"/>
          </a:xfrm>
          <a:prstGeom prst="rect">
            <a:avLst/>
          </a:prstGeom>
        </p:spPr>
      </p:pic>
      <p:pic>
        <p:nvPicPr>
          <p:cNvPr id="9" name="Picture 8"/>
          <p:cNvPicPr>
            <a:picLocks noChangeAspect="1"/>
          </p:cNvPicPr>
          <p:nvPr/>
        </p:nvPicPr>
        <p:blipFill>
          <a:blip r:embed="rId5"/>
          <a:stretch>
            <a:fillRect/>
          </a:stretch>
        </p:blipFill>
        <p:spPr>
          <a:xfrm>
            <a:off x="10183091" y="368408"/>
            <a:ext cx="1627386" cy="1627386"/>
          </a:xfrm>
          <a:prstGeom prst="rect">
            <a:avLst/>
          </a:prstGeom>
        </p:spPr>
      </p:pic>
    </p:spTree>
    <p:extLst>
      <p:ext uri="{BB962C8B-B14F-4D97-AF65-F5344CB8AC3E}">
        <p14:creationId xmlns:p14="http://schemas.microsoft.com/office/powerpoint/2010/main" val="3112564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847533"/>
            <a:ext cx="9144000" cy="2142576"/>
          </a:xfrm>
        </p:spPr>
        <p:txBody>
          <a:bodyPr>
            <a:normAutofit/>
          </a:bodyPr>
          <a:lstStyle/>
          <a:p>
            <a:r>
              <a:rPr lang="en-US" dirty="0" smtClean="0">
                <a:solidFill>
                  <a:schemeClr val="bg1">
                    <a:lumMod val="95000"/>
                  </a:schemeClr>
                </a:solidFill>
                <a:latin typeface="+mn-lt"/>
              </a:rPr>
              <a:t>Additional Troubleshooting Resources</a:t>
            </a:r>
            <a:endParaRPr lang="en-US" dirty="0">
              <a:solidFill>
                <a:schemeClr val="bg1">
                  <a:lumMod val="95000"/>
                </a:schemeClr>
              </a:solidFill>
              <a:latin typeface="+mn-lt"/>
            </a:endParaRPr>
          </a:p>
        </p:txBody>
      </p:sp>
      <p:pic>
        <p:nvPicPr>
          <p:cNvPr id="7" name="Picture 6"/>
          <p:cNvPicPr>
            <a:picLocks noChangeAspect="1"/>
          </p:cNvPicPr>
          <p:nvPr/>
        </p:nvPicPr>
        <p:blipFill>
          <a:blip r:embed="rId2"/>
          <a:stretch>
            <a:fillRect/>
          </a:stretch>
        </p:blipFill>
        <p:spPr>
          <a:xfrm>
            <a:off x="10007661" y="5412170"/>
            <a:ext cx="1729827" cy="913748"/>
          </a:xfrm>
          <a:prstGeom prst="rect">
            <a:avLst/>
          </a:prstGeom>
        </p:spPr>
      </p:pic>
      <p:pic>
        <p:nvPicPr>
          <p:cNvPr id="8" name="Picture 7"/>
          <p:cNvPicPr>
            <a:picLocks noChangeAspect="1"/>
          </p:cNvPicPr>
          <p:nvPr/>
        </p:nvPicPr>
        <p:blipFill>
          <a:blip r:embed="rId3"/>
          <a:stretch>
            <a:fillRect/>
          </a:stretch>
        </p:blipFill>
        <p:spPr>
          <a:xfrm>
            <a:off x="699780" y="5412170"/>
            <a:ext cx="1731567" cy="790877"/>
          </a:xfrm>
          <a:prstGeom prst="rect">
            <a:avLst/>
          </a:prstGeom>
        </p:spPr>
      </p:pic>
      <p:pic>
        <p:nvPicPr>
          <p:cNvPr id="5" name="Picture 4"/>
          <p:cNvPicPr>
            <a:picLocks noChangeAspect="1"/>
          </p:cNvPicPr>
          <p:nvPr/>
        </p:nvPicPr>
        <p:blipFill>
          <a:blip r:embed="rId4"/>
          <a:stretch>
            <a:fillRect/>
          </a:stretch>
        </p:blipFill>
        <p:spPr>
          <a:xfrm>
            <a:off x="467591" y="641603"/>
            <a:ext cx="2534947" cy="751096"/>
          </a:xfrm>
          <a:prstGeom prst="rect">
            <a:avLst/>
          </a:prstGeom>
        </p:spPr>
      </p:pic>
      <p:pic>
        <p:nvPicPr>
          <p:cNvPr id="9" name="Picture 8"/>
          <p:cNvPicPr>
            <a:picLocks noChangeAspect="1"/>
          </p:cNvPicPr>
          <p:nvPr/>
        </p:nvPicPr>
        <p:blipFill>
          <a:blip r:embed="rId5"/>
          <a:stretch>
            <a:fillRect/>
          </a:stretch>
        </p:blipFill>
        <p:spPr>
          <a:xfrm>
            <a:off x="10183091" y="368408"/>
            <a:ext cx="1627386" cy="1627386"/>
          </a:xfrm>
          <a:prstGeom prst="rect">
            <a:avLst/>
          </a:prstGeom>
        </p:spPr>
      </p:pic>
    </p:spTree>
    <p:extLst>
      <p:ext uri="{BB962C8B-B14F-4D97-AF65-F5344CB8AC3E}">
        <p14:creationId xmlns:p14="http://schemas.microsoft.com/office/powerpoint/2010/main" val="3443192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95000"/>
                  </a:schemeClr>
                </a:solidFill>
                <a:latin typeface="+mn-lt"/>
              </a:rPr>
              <a:t>Detailed </a:t>
            </a:r>
            <a:r>
              <a:rPr lang="en-US" dirty="0">
                <a:solidFill>
                  <a:schemeClr val="bg1">
                    <a:lumMod val="95000"/>
                  </a:schemeClr>
                </a:solidFill>
                <a:latin typeface="+mn-lt"/>
              </a:rPr>
              <a:t>List of Supported Devices</a:t>
            </a:r>
            <a:endParaRPr lang="en-US" dirty="0">
              <a:latin typeface="+mn-lt"/>
            </a:endParaRPr>
          </a:p>
        </p:txBody>
      </p:sp>
      <p:sp>
        <p:nvSpPr>
          <p:cNvPr id="3" name="Content Placeholder 2"/>
          <p:cNvSpPr>
            <a:spLocks noGrp="1"/>
          </p:cNvSpPr>
          <p:nvPr>
            <p:ph sz="half" idx="1"/>
          </p:nvPr>
        </p:nvSpPr>
        <p:spPr/>
        <p:txBody>
          <a:bodyPr>
            <a:normAutofit lnSpcReduction="10000"/>
          </a:bodyPr>
          <a:lstStyle/>
          <a:p>
            <a:pPr marL="0" indent="0">
              <a:buNone/>
            </a:pPr>
            <a:r>
              <a:rPr lang="en-US" sz="1800" b="1" dirty="0" smtClean="0"/>
              <a:t>Mobile Phone</a:t>
            </a:r>
          </a:p>
          <a:p>
            <a:r>
              <a:rPr lang="en-US" sz="1800" dirty="0" smtClean="0"/>
              <a:t>iPhone iOS 9+</a:t>
            </a:r>
          </a:p>
          <a:p>
            <a:r>
              <a:rPr lang="en-US" sz="1800" dirty="0" smtClean="0"/>
              <a:t>Android Phone, Android 5.1+</a:t>
            </a:r>
          </a:p>
          <a:p>
            <a:pPr marL="0" indent="0">
              <a:buNone/>
            </a:pPr>
            <a:r>
              <a:rPr lang="en-US" sz="1800" b="1" dirty="0" smtClean="0"/>
              <a:t>Tablet</a:t>
            </a:r>
          </a:p>
          <a:p>
            <a:r>
              <a:rPr lang="en-US" sz="1800" dirty="0" smtClean="0"/>
              <a:t>iPad iOS 9+</a:t>
            </a:r>
            <a:endParaRPr lang="en-US" sz="1800" dirty="0"/>
          </a:p>
          <a:p>
            <a:r>
              <a:rPr lang="en-US" sz="1800" dirty="0"/>
              <a:t>Android </a:t>
            </a:r>
            <a:r>
              <a:rPr lang="en-US" sz="1800" dirty="0" smtClean="0"/>
              <a:t>Tablet, </a:t>
            </a:r>
            <a:r>
              <a:rPr lang="en-US" sz="1800" dirty="0"/>
              <a:t>Android 5.1</a:t>
            </a:r>
            <a:r>
              <a:rPr lang="en-US" sz="1800" dirty="0" smtClean="0"/>
              <a:t>+</a:t>
            </a:r>
          </a:p>
          <a:p>
            <a:pPr marL="0" indent="0">
              <a:buNone/>
            </a:pPr>
            <a:r>
              <a:rPr lang="en-US" sz="1800" b="1" dirty="0" smtClean="0"/>
              <a:t>Streaming Stick</a:t>
            </a:r>
          </a:p>
          <a:p>
            <a:r>
              <a:rPr lang="en-US" sz="1800" dirty="0" smtClean="0"/>
              <a:t>Amazon Fire Stick Gen 2+</a:t>
            </a:r>
            <a:endParaRPr lang="en-US" sz="1800" dirty="0"/>
          </a:p>
          <a:p>
            <a:pPr marL="0" indent="0">
              <a:buNone/>
            </a:pPr>
            <a:r>
              <a:rPr lang="en-US" sz="1800" b="1" dirty="0" smtClean="0"/>
              <a:t>Streaming STB</a:t>
            </a:r>
          </a:p>
          <a:p>
            <a:r>
              <a:rPr lang="en-US" sz="1800" dirty="0" smtClean="0"/>
              <a:t>Apple TV Gen 4+</a:t>
            </a:r>
          </a:p>
          <a:p>
            <a:r>
              <a:rPr lang="en-US" sz="1800" dirty="0" smtClean="0"/>
              <a:t>Android TV - </a:t>
            </a:r>
            <a:r>
              <a:rPr lang="en-US" sz="1800" dirty="0" err="1"/>
              <a:t>Nvidia</a:t>
            </a:r>
            <a:r>
              <a:rPr lang="en-US" sz="1800" dirty="0"/>
              <a:t> Shield, Xiaomi </a:t>
            </a:r>
            <a:r>
              <a:rPr lang="en-US" sz="1800" dirty="0" err="1"/>
              <a:t>MiBox</a:t>
            </a:r>
            <a:endParaRPr lang="en-US" sz="1800" dirty="0" smtClean="0"/>
          </a:p>
          <a:p>
            <a:r>
              <a:rPr lang="en-US" sz="1800" dirty="0" smtClean="0"/>
              <a:t>Amazon Fire TV Gen 2+</a:t>
            </a:r>
          </a:p>
        </p:txBody>
      </p:sp>
      <p:sp>
        <p:nvSpPr>
          <p:cNvPr id="4" name="Content Placeholder 3"/>
          <p:cNvSpPr>
            <a:spLocks noGrp="1"/>
          </p:cNvSpPr>
          <p:nvPr>
            <p:ph sz="half" idx="2"/>
          </p:nvPr>
        </p:nvSpPr>
        <p:spPr/>
        <p:txBody>
          <a:bodyPr>
            <a:noAutofit/>
          </a:bodyPr>
          <a:lstStyle/>
          <a:p>
            <a:pPr marL="0" indent="0">
              <a:buNone/>
            </a:pPr>
            <a:r>
              <a:rPr lang="en-US" sz="1800" b="1" dirty="0" smtClean="0"/>
              <a:t>Smart TV</a:t>
            </a:r>
            <a:endParaRPr lang="en-US" sz="1800" b="1" dirty="0"/>
          </a:p>
          <a:p>
            <a:r>
              <a:rPr lang="en-US" sz="1800" dirty="0" smtClean="0"/>
              <a:t>Android Smart TV - Philips, Sharp, Sony</a:t>
            </a:r>
            <a:endParaRPr lang="en-US" sz="1800" dirty="0"/>
          </a:p>
          <a:p>
            <a:r>
              <a:rPr lang="en-US" sz="1800" dirty="0" smtClean="0"/>
              <a:t>Fire TV Edition - Element, Westinghouse</a:t>
            </a:r>
            <a:endParaRPr lang="en-US" sz="1800" dirty="0"/>
          </a:p>
          <a:p>
            <a:pPr marL="0" indent="0">
              <a:buNone/>
            </a:pPr>
            <a:r>
              <a:rPr lang="en-US" sz="1800" b="1" dirty="0" smtClean="0"/>
              <a:t>Browser</a:t>
            </a:r>
            <a:endParaRPr lang="en-US" sz="1800" b="1" dirty="0"/>
          </a:p>
          <a:p>
            <a:r>
              <a:rPr lang="en-US" sz="1800" dirty="0"/>
              <a:t>Chrome (Win 49+, OSX 55+)</a:t>
            </a:r>
          </a:p>
          <a:p>
            <a:r>
              <a:rPr lang="en-US" sz="1800" dirty="0"/>
              <a:t>IE (11+ on Windows 8.1+)</a:t>
            </a:r>
          </a:p>
          <a:p>
            <a:r>
              <a:rPr lang="en-US" sz="1800" dirty="0"/>
              <a:t>Edge 13+</a:t>
            </a:r>
          </a:p>
          <a:p>
            <a:r>
              <a:rPr lang="en-US" sz="1800" dirty="0"/>
              <a:t>Safari (8+ on Mac OSX 10.11+)</a:t>
            </a:r>
          </a:p>
          <a:p>
            <a:r>
              <a:rPr lang="en-US" sz="1800" dirty="0"/>
              <a:t>Firefox 47+</a:t>
            </a:r>
          </a:p>
          <a:p>
            <a:pPr marL="0" indent="0">
              <a:buNone/>
            </a:pPr>
            <a:endParaRPr lang="en-US" sz="2000" dirty="0"/>
          </a:p>
        </p:txBody>
      </p:sp>
    </p:spTree>
    <p:extLst>
      <p:ext uri="{BB962C8B-B14F-4D97-AF65-F5344CB8AC3E}">
        <p14:creationId xmlns:p14="http://schemas.microsoft.com/office/powerpoint/2010/main" val="865203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lumMod val="95000"/>
                  </a:schemeClr>
                </a:solidFill>
                <a:latin typeface="+mn-lt"/>
              </a:rPr>
              <a:t>App Installation: Amazon Devices</a:t>
            </a:r>
            <a:endParaRPr lang="en-US" dirty="0">
              <a:solidFill>
                <a:schemeClr val="bg1">
                  <a:lumMod val="95000"/>
                </a:schemeClr>
              </a:solidFill>
              <a:latin typeface="+mn-lt"/>
            </a:endParaRPr>
          </a:p>
        </p:txBody>
      </p:sp>
      <p:sp>
        <p:nvSpPr>
          <p:cNvPr id="6" name="Text Placeholder 5"/>
          <p:cNvSpPr>
            <a:spLocks noGrp="1"/>
          </p:cNvSpPr>
          <p:nvPr>
            <p:ph sz="half" idx="1"/>
          </p:nvPr>
        </p:nvSpPr>
        <p:spPr>
          <a:xfrm>
            <a:off x="838200" y="1825625"/>
            <a:ext cx="5994400" cy="4351338"/>
          </a:xfrm>
        </p:spPr>
        <p:txBody>
          <a:bodyPr>
            <a:normAutofit/>
          </a:bodyPr>
          <a:lstStyle/>
          <a:p>
            <a:pPr marL="0" indent="0">
              <a:buNone/>
            </a:pPr>
            <a:r>
              <a:rPr lang="en-US" sz="2600" dirty="0" smtClean="0"/>
              <a:t>On Amazon Devices:</a:t>
            </a:r>
          </a:p>
          <a:p>
            <a:pPr marL="514350" indent="-514350">
              <a:buFont typeface="+mj-lt"/>
              <a:buAutoNum type="arabicPeriod"/>
            </a:pPr>
            <a:r>
              <a:rPr lang="en-US" sz="2400" dirty="0" smtClean="0"/>
              <a:t>Ensure that the device is connected to UL </a:t>
            </a:r>
            <a:r>
              <a:rPr lang="en-US" sz="2400" dirty="0" err="1" smtClean="0"/>
              <a:t>WiFi</a:t>
            </a:r>
            <a:r>
              <a:rPr lang="en-US" sz="2400" dirty="0" smtClean="0"/>
              <a:t>.</a:t>
            </a:r>
          </a:p>
          <a:p>
            <a:pPr marL="514350" indent="-514350">
              <a:buFont typeface="+mj-lt"/>
              <a:buAutoNum type="arabicPeriod"/>
            </a:pPr>
            <a:r>
              <a:rPr lang="en-US" sz="2400" dirty="0" smtClean="0"/>
              <a:t>From the home screen click the magnifying glass icon to search and enter “</a:t>
            </a:r>
            <a:r>
              <a:rPr lang="en-US" sz="2400" dirty="0" err="1" smtClean="0"/>
              <a:t>connectv</a:t>
            </a:r>
            <a:r>
              <a:rPr lang="en-US" sz="2400" dirty="0" smtClean="0"/>
              <a:t>” or “</a:t>
            </a:r>
            <a:r>
              <a:rPr lang="en-US" sz="2400" dirty="0" err="1" smtClean="0"/>
              <a:t>lus</a:t>
            </a:r>
            <a:r>
              <a:rPr lang="en-US" sz="2400" dirty="0" smtClean="0"/>
              <a:t> fiber”</a:t>
            </a:r>
          </a:p>
          <a:p>
            <a:pPr marL="514350" indent="-514350">
              <a:buFont typeface="+mj-lt"/>
              <a:buAutoNum type="arabicPeriod"/>
            </a:pPr>
            <a:r>
              <a:rPr lang="en-US" sz="2400" dirty="0" smtClean="0"/>
              <a:t>Choose install and once that is complete open the app.</a:t>
            </a:r>
          </a:p>
          <a:p>
            <a:pPr marL="514350" indent="-514350">
              <a:buFont typeface="+mj-lt"/>
              <a:buAutoNum type="arabicPeriod"/>
            </a:pPr>
            <a:r>
              <a:rPr lang="en-US" sz="2400" dirty="0" smtClean="0"/>
              <a:t>Login to the </a:t>
            </a:r>
            <a:r>
              <a:rPr lang="en-US" sz="2400" dirty="0" err="1" smtClean="0"/>
              <a:t>ConnecTV</a:t>
            </a:r>
            <a:r>
              <a:rPr lang="en-US" sz="2400" dirty="0" smtClean="0"/>
              <a:t> app using the email address and password created by the user.</a:t>
            </a:r>
          </a:p>
          <a:p>
            <a:pPr marL="0" indent="0">
              <a:buNone/>
            </a:pPr>
            <a:endParaRPr lang="en-US" dirty="0" smtClean="0"/>
          </a:p>
          <a:p>
            <a:pPr marL="0" indent="0">
              <a:buNone/>
            </a:pPr>
            <a:endParaRPr lang="en-US" dirty="0"/>
          </a:p>
        </p:txBody>
      </p:sp>
      <p:pic>
        <p:nvPicPr>
          <p:cNvPr id="7" name="Picture 6"/>
          <p:cNvPicPr>
            <a:picLocks noChangeAspect="1"/>
          </p:cNvPicPr>
          <p:nvPr/>
        </p:nvPicPr>
        <p:blipFill>
          <a:blip r:embed="rId2"/>
          <a:stretch>
            <a:fillRect/>
          </a:stretch>
        </p:blipFill>
        <p:spPr>
          <a:xfrm>
            <a:off x="10535945" y="380523"/>
            <a:ext cx="1225568" cy="647383"/>
          </a:xfrm>
          <a:prstGeom prst="rect">
            <a:avLst/>
          </a:prstGeom>
        </p:spPr>
      </p:pic>
      <p:pic>
        <p:nvPicPr>
          <p:cNvPr id="9" name="Picture 8"/>
          <p:cNvPicPr>
            <a:picLocks noChangeAspect="1"/>
          </p:cNvPicPr>
          <p:nvPr/>
        </p:nvPicPr>
        <p:blipFill>
          <a:blip r:embed="rId3"/>
          <a:stretch>
            <a:fillRect/>
          </a:stretch>
        </p:blipFill>
        <p:spPr>
          <a:xfrm>
            <a:off x="8830310" y="1825625"/>
            <a:ext cx="2603643" cy="3772872"/>
          </a:xfrm>
          <a:prstGeom prst="rect">
            <a:avLst/>
          </a:prstGeom>
        </p:spPr>
      </p:pic>
    </p:spTree>
    <p:extLst>
      <p:ext uri="{BB962C8B-B14F-4D97-AF65-F5344CB8AC3E}">
        <p14:creationId xmlns:p14="http://schemas.microsoft.com/office/powerpoint/2010/main" val="3675928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lumMod val="95000"/>
                  </a:schemeClr>
                </a:solidFill>
                <a:latin typeface="+mn-lt"/>
              </a:rPr>
              <a:t>App Installation: Android Devices</a:t>
            </a:r>
            <a:endParaRPr lang="en-US" dirty="0">
              <a:solidFill>
                <a:schemeClr val="bg1">
                  <a:lumMod val="95000"/>
                </a:schemeClr>
              </a:solidFill>
              <a:latin typeface="+mn-lt"/>
            </a:endParaRPr>
          </a:p>
        </p:txBody>
      </p:sp>
      <p:sp>
        <p:nvSpPr>
          <p:cNvPr id="6" name="Text Placeholder 5"/>
          <p:cNvSpPr>
            <a:spLocks noGrp="1"/>
          </p:cNvSpPr>
          <p:nvPr>
            <p:ph sz="half" idx="1"/>
          </p:nvPr>
        </p:nvSpPr>
        <p:spPr>
          <a:xfrm>
            <a:off x="838200" y="1825625"/>
            <a:ext cx="5994400" cy="4351338"/>
          </a:xfrm>
        </p:spPr>
        <p:txBody>
          <a:bodyPr>
            <a:normAutofit fontScale="92500" lnSpcReduction="10000"/>
          </a:bodyPr>
          <a:lstStyle/>
          <a:p>
            <a:pPr marL="0" indent="0">
              <a:buNone/>
            </a:pPr>
            <a:r>
              <a:rPr lang="en-US" dirty="0" smtClean="0"/>
              <a:t>On Android Devices</a:t>
            </a:r>
          </a:p>
          <a:p>
            <a:pPr marL="514350" indent="-514350">
              <a:buFont typeface="+mj-lt"/>
              <a:buAutoNum type="arabicPeriod"/>
            </a:pPr>
            <a:r>
              <a:rPr lang="en-US" sz="2600" dirty="0"/>
              <a:t>Ensure that the device is connected to </a:t>
            </a:r>
            <a:r>
              <a:rPr lang="en-US" sz="2600" dirty="0" smtClean="0"/>
              <a:t>UL </a:t>
            </a:r>
            <a:r>
              <a:rPr lang="en-US" sz="2600" dirty="0" err="1" smtClean="0"/>
              <a:t>WiFi</a:t>
            </a:r>
            <a:r>
              <a:rPr lang="en-US" sz="2600" dirty="0" smtClean="0"/>
              <a:t>.</a:t>
            </a:r>
            <a:endParaRPr lang="en-US" sz="2600" dirty="0"/>
          </a:p>
          <a:p>
            <a:pPr marL="514350" indent="-514350">
              <a:buFont typeface="+mj-lt"/>
              <a:buAutoNum type="arabicPeriod"/>
            </a:pPr>
            <a:r>
              <a:rPr lang="en-US" sz="2600" dirty="0" smtClean="0"/>
              <a:t>Open the Google Play Store app and search for “</a:t>
            </a:r>
            <a:r>
              <a:rPr lang="en-US" sz="2600" dirty="0" err="1" smtClean="0"/>
              <a:t>connectv</a:t>
            </a:r>
            <a:r>
              <a:rPr lang="en-US" sz="2600" dirty="0" smtClean="0"/>
              <a:t>” or “</a:t>
            </a:r>
            <a:r>
              <a:rPr lang="en-US" sz="2600" dirty="0" err="1" smtClean="0"/>
              <a:t>lus</a:t>
            </a:r>
            <a:r>
              <a:rPr lang="en-US" sz="2600" dirty="0" smtClean="0"/>
              <a:t> fiber”</a:t>
            </a:r>
            <a:endParaRPr lang="en-US" sz="2600" b="1" dirty="0" smtClean="0"/>
          </a:p>
          <a:p>
            <a:pPr marL="514350" indent="-514350">
              <a:buFont typeface="+mj-lt"/>
              <a:buAutoNum type="arabicPeriod"/>
            </a:pPr>
            <a:r>
              <a:rPr lang="en-US" sz="2600" dirty="0" smtClean="0"/>
              <a:t>Select the orange </a:t>
            </a:r>
            <a:r>
              <a:rPr lang="en-US" sz="2600" dirty="0" err="1" smtClean="0"/>
              <a:t>ConnecTV</a:t>
            </a:r>
            <a:r>
              <a:rPr lang="en-US" sz="2600" dirty="0" smtClean="0"/>
              <a:t> app and choose install.</a:t>
            </a:r>
          </a:p>
          <a:p>
            <a:pPr marL="514350" indent="-514350">
              <a:buFont typeface="+mj-lt"/>
              <a:buAutoNum type="arabicPeriod"/>
            </a:pPr>
            <a:r>
              <a:rPr lang="en-US" sz="2600" dirty="0" smtClean="0"/>
              <a:t>Enter your google play account credentials if prompted and open the app once installation is complete.</a:t>
            </a:r>
          </a:p>
          <a:p>
            <a:pPr marL="514350" indent="-514350">
              <a:buFont typeface="+mj-lt"/>
              <a:buAutoNum type="arabicPeriod"/>
            </a:pPr>
            <a:r>
              <a:rPr lang="en-US" sz="2600" dirty="0" smtClean="0"/>
              <a:t>Login </a:t>
            </a:r>
            <a:r>
              <a:rPr lang="en-US" sz="2600" dirty="0"/>
              <a:t>to the </a:t>
            </a:r>
            <a:r>
              <a:rPr lang="en-US" sz="2600" dirty="0" err="1"/>
              <a:t>ConnecTV</a:t>
            </a:r>
            <a:r>
              <a:rPr lang="en-US" sz="2600" dirty="0"/>
              <a:t> app using the email address and password created by the user.</a:t>
            </a:r>
          </a:p>
          <a:p>
            <a:endParaRPr lang="en-US" dirty="0" smtClean="0"/>
          </a:p>
          <a:p>
            <a:pPr marL="0" indent="0">
              <a:buNone/>
            </a:pPr>
            <a:endParaRPr lang="en-US" dirty="0"/>
          </a:p>
        </p:txBody>
      </p:sp>
      <p:pic>
        <p:nvPicPr>
          <p:cNvPr id="7" name="Picture 6"/>
          <p:cNvPicPr>
            <a:picLocks noChangeAspect="1"/>
          </p:cNvPicPr>
          <p:nvPr/>
        </p:nvPicPr>
        <p:blipFill>
          <a:blip r:embed="rId2"/>
          <a:stretch>
            <a:fillRect/>
          </a:stretch>
        </p:blipFill>
        <p:spPr>
          <a:xfrm>
            <a:off x="10535945" y="380523"/>
            <a:ext cx="1225568" cy="647383"/>
          </a:xfrm>
          <a:prstGeom prst="rect">
            <a:avLst/>
          </a:prstGeom>
        </p:spPr>
      </p:pic>
      <p:pic>
        <p:nvPicPr>
          <p:cNvPr id="2" name="Picture 1"/>
          <p:cNvPicPr>
            <a:picLocks noChangeAspect="1"/>
          </p:cNvPicPr>
          <p:nvPr/>
        </p:nvPicPr>
        <p:blipFill>
          <a:blip r:embed="rId3"/>
          <a:stretch>
            <a:fillRect/>
          </a:stretch>
        </p:blipFill>
        <p:spPr>
          <a:xfrm>
            <a:off x="7267987" y="1252950"/>
            <a:ext cx="4924013" cy="4924013"/>
          </a:xfrm>
          <a:prstGeom prst="rect">
            <a:avLst/>
          </a:prstGeom>
        </p:spPr>
      </p:pic>
    </p:spTree>
    <p:extLst>
      <p:ext uri="{BB962C8B-B14F-4D97-AF65-F5344CB8AC3E}">
        <p14:creationId xmlns:p14="http://schemas.microsoft.com/office/powerpoint/2010/main" val="2032475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lumMod val="95000"/>
                  </a:schemeClr>
                </a:solidFill>
                <a:latin typeface="+mn-lt"/>
              </a:rPr>
              <a:t>App Installation: iOS Devices</a:t>
            </a:r>
            <a:endParaRPr lang="en-US" dirty="0">
              <a:solidFill>
                <a:schemeClr val="bg1">
                  <a:lumMod val="95000"/>
                </a:schemeClr>
              </a:solidFill>
              <a:latin typeface="+mn-lt"/>
            </a:endParaRPr>
          </a:p>
        </p:txBody>
      </p:sp>
      <p:sp>
        <p:nvSpPr>
          <p:cNvPr id="6" name="Text Placeholder 5"/>
          <p:cNvSpPr>
            <a:spLocks noGrp="1"/>
          </p:cNvSpPr>
          <p:nvPr>
            <p:ph sz="half" idx="1"/>
          </p:nvPr>
        </p:nvSpPr>
        <p:spPr>
          <a:xfrm>
            <a:off x="838200" y="1825625"/>
            <a:ext cx="5994400" cy="4351338"/>
          </a:xfrm>
        </p:spPr>
        <p:txBody>
          <a:bodyPr>
            <a:normAutofit fontScale="92500" lnSpcReduction="10000"/>
          </a:bodyPr>
          <a:lstStyle/>
          <a:p>
            <a:pPr marL="0" indent="0">
              <a:buNone/>
            </a:pPr>
            <a:r>
              <a:rPr lang="en-US" dirty="0" smtClean="0"/>
              <a:t>On Apple Devices</a:t>
            </a:r>
          </a:p>
          <a:p>
            <a:pPr marL="514350" indent="-514350">
              <a:buFont typeface="+mj-lt"/>
              <a:buAutoNum type="arabicPeriod"/>
            </a:pPr>
            <a:r>
              <a:rPr lang="en-US" sz="2600" dirty="0"/>
              <a:t>Ensure that the device is connected to </a:t>
            </a:r>
            <a:r>
              <a:rPr lang="en-US" sz="2600" dirty="0" smtClean="0"/>
              <a:t>UL </a:t>
            </a:r>
            <a:r>
              <a:rPr lang="en-US" sz="2600" dirty="0" err="1" smtClean="0"/>
              <a:t>WiFi</a:t>
            </a:r>
            <a:r>
              <a:rPr lang="en-US" sz="2600" dirty="0" smtClean="0"/>
              <a:t>.</a:t>
            </a:r>
            <a:endParaRPr lang="en-US" sz="2600" dirty="0"/>
          </a:p>
          <a:p>
            <a:pPr marL="514350" indent="-514350">
              <a:buFont typeface="+mj-lt"/>
              <a:buAutoNum type="arabicPeriod"/>
            </a:pPr>
            <a:r>
              <a:rPr lang="en-US" sz="2600" dirty="0" smtClean="0"/>
              <a:t>Open the App Store search for “</a:t>
            </a:r>
            <a:r>
              <a:rPr lang="en-US" sz="2600" dirty="0" err="1" smtClean="0"/>
              <a:t>connectv</a:t>
            </a:r>
            <a:r>
              <a:rPr lang="en-US" sz="2600" dirty="0" smtClean="0"/>
              <a:t>” or “</a:t>
            </a:r>
            <a:r>
              <a:rPr lang="en-US" sz="2600" dirty="0" err="1" smtClean="0"/>
              <a:t>lus</a:t>
            </a:r>
            <a:r>
              <a:rPr lang="en-US" sz="2600" dirty="0" smtClean="0"/>
              <a:t> fiber”</a:t>
            </a:r>
            <a:endParaRPr lang="en-US" sz="2600" b="1" dirty="0" smtClean="0"/>
          </a:p>
          <a:p>
            <a:pPr marL="514350" indent="-514350">
              <a:buFont typeface="+mj-lt"/>
              <a:buAutoNum type="arabicPeriod"/>
            </a:pPr>
            <a:r>
              <a:rPr lang="en-US" sz="2600" dirty="0" smtClean="0"/>
              <a:t>Select the orange </a:t>
            </a:r>
            <a:r>
              <a:rPr lang="en-US" sz="2600" dirty="0" err="1" smtClean="0"/>
              <a:t>ConnecTV</a:t>
            </a:r>
            <a:r>
              <a:rPr lang="en-US" sz="2600" dirty="0" smtClean="0"/>
              <a:t> app and choose Get.</a:t>
            </a:r>
          </a:p>
          <a:p>
            <a:pPr marL="514350" indent="-514350">
              <a:buFont typeface="+mj-lt"/>
              <a:buAutoNum type="arabicPeriod"/>
            </a:pPr>
            <a:r>
              <a:rPr lang="en-US" sz="2600" dirty="0" smtClean="0"/>
              <a:t>Enter your Apple ID and password if prompted and open the app once it has been installed.</a:t>
            </a:r>
          </a:p>
          <a:p>
            <a:pPr marL="514350" indent="-514350">
              <a:buFont typeface="+mj-lt"/>
              <a:buAutoNum type="arabicPeriod"/>
            </a:pPr>
            <a:r>
              <a:rPr lang="en-US" sz="2600" dirty="0" smtClean="0"/>
              <a:t>Login </a:t>
            </a:r>
            <a:r>
              <a:rPr lang="en-US" sz="2600" dirty="0"/>
              <a:t>to the </a:t>
            </a:r>
            <a:r>
              <a:rPr lang="en-US" sz="2600" dirty="0" err="1"/>
              <a:t>ConnecTV</a:t>
            </a:r>
            <a:r>
              <a:rPr lang="en-US" sz="2600" dirty="0"/>
              <a:t> app using the email address and password created by the user.</a:t>
            </a:r>
          </a:p>
          <a:p>
            <a:endParaRPr lang="en-US" dirty="0" smtClean="0"/>
          </a:p>
          <a:p>
            <a:pPr marL="0" indent="0">
              <a:buNone/>
            </a:pPr>
            <a:endParaRPr lang="en-US" dirty="0"/>
          </a:p>
        </p:txBody>
      </p:sp>
      <p:pic>
        <p:nvPicPr>
          <p:cNvPr id="7" name="Picture 6"/>
          <p:cNvPicPr>
            <a:picLocks noChangeAspect="1"/>
          </p:cNvPicPr>
          <p:nvPr/>
        </p:nvPicPr>
        <p:blipFill>
          <a:blip r:embed="rId2"/>
          <a:stretch>
            <a:fillRect/>
          </a:stretch>
        </p:blipFill>
        <p:spPr>
          <a:xfrm>
            <a:off x="10535945" y="380523"/>
            <a:ext cx="1225568" cy="647383"/>
          </a:xfrm>
          <a:prstGeom prst="rect">
            <a:avLst/>
          </a:prstGeom>
        </p:spPr>
      </p:pic>
      <p:pic>
        <p:nvPicPr>
          <p:cNvPr id="10" name="Picture 9"/>
          <p:cNvPicPr>
            <a:picLocks noChangeAspect="1"/>
          </p:cNvPicPr>
          <p:nvPr/>
        </p:nvPicPr>
        <p:blipFill>
          <a:blip r:embed="rId3"/>
          <a:stretch>
            <a:fillRect/>
          </a:stretch>
        </p:blipFill>
        <p:spPr>
          <a:xfrm>
            <a:off x="8064054" y="1825625"/>
            <a:ext cx="2203984" cy="3476764"/>
          </a:xfrm>
          <a:prstGeom prst="rect">
            <a:avLst/>
          </a:prstGeom>
        </p:spPr>
      </p:pic>
    </p:spTree>
    <p:extLst>
      <p:ext uri="{BB962C8B-B14F-4D97-AF65-F5344CB8AC3E}">
        <p14:creationId xmlns:p14="http://schemas.microsoft.com/office/powerpoint/2010/main" val="1329304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lumMod val="95000"/>
                  </a:schemeClr>
                </a:solidFill>
                <a:latin typeface="+mn-lt"/>
              </a:rPr>
              <a:t>Resetting Common ConnecTV Devices</a:t>
            </a:r>
            <a:endParaRPr lang="en-US" dirty="0">
              <a:solidFill>
                <a:schemeClr val="bg1">
                  <a:lumMod val="95000"/>
                </a:schemeClr>
              </a:solidFill>
              <a:latin typeface="+mn-lt"/>
            </a:endParaRPr>
          </a:p>
        </p:txBody>
      </p:sp>
      <p:sp>
        <p:nvSpPr>
          <p:cNvPr id="6" name="Text Placeholder 5"/>
          <p:cNvSpPr>
            <a:spLocks noGrp="1"/>
          </p:cNvSpPr>
          <p:nvPr>
            <p:ph sz="half" idx="1"/>
          </p:nvPr>
        </p:nvSpPr>
        <p:spPr>
          <a:xfrm>
            <a:off x="838200" y="1825625"/>
            <a:ext cx="5994400" cy="4351338"/>
          </a:xfrm>
        </p:spPr>
        <p:txBody>
          <a:bodyPr>
            <a:normAutofit/>
          </a:bodyPr>
          <a:lstStyle/>
          <a:p>
            <a:pPr marL="0" indent="0">
              <a:buNone/>
            </a:pPr>
            <a:r>
              <a:rPr lang="en-US" dirty="0" smtClean="0"/>
              <a:t>Amazon Fire TV and Fire TV Stick</a:t>
            </a:r>
          </a:p>
          <a:p>
            <a:pPr marL="0" indent="0">
              <a:buNone/>
            </a:pPr>
            <a:r>
              <a:rPr lang="en-US" sz="2000" dirty="0"/>
              <a:t>If the </a:t>
            </a:r>
            <a:r>
              <a:rPr lang="en-US" sz="2000" dirty="0" smtClean="0"/>
              <a:t>user’s </a:t>
            </a:r>
            <a:r>
              <a:rPr lang="en-US" sz="2000" dirty="0"/>
              <a:t>device needs to be reset but they do not have access to unplug the device, use the following instructions to assist</a:t>
            </a:r>
            <a:r>
              <a:rPr lang="en-US" sz="2000" dirty="0" smtClean="0"/>
              <a:t>.</a:t>
            </a:r>
          </a:p>
          <a:p>
            <a:pPr marL="0" indent="0">
              <a:buNone/>
            </a:pPr>
            <a:endParaRPr lang="en-US" sz="2000" dirty="0"/>
          </a:p>
          <a:p>
            <a:r>
              <a:rPr lang="en-US" sz="2000" dirty="0"/>
              <a:t>To reset an Amazon Fire TV or Fire TV Stick, have the </a:t>
            </a:r>
            <a:r>
              <a:rPr lang="en-US" sz="2000" dirty="0" smtClean="0"/>
              <a:t>user </a:t>
            </a:r>
            <a:r>
              <a:rPr lang="en-US" sz="2000" dirty="0"/>
              <a:t>hold down the Select and Play buttons on the remote until a message on the screen indicates that the device is rebooting.  </a:t>
            </a:r>
            <a:endParaRPr lang="en-US" sz="2000" dirty="0" smtClean="0"/>
          </a:p>
          <a:p>
            <a:r>
              <a:rPr lang="en-US" sz="2000" dirty="0" smtClean="0"/>
              <a:t>This </a:t>
            </a:r>
            <a:r>
              <a:rPr lang="en-US" sz="2000" dirty="0"/>
              <a:t>may also be done by choosing the Home button, then Settings, System, and Restart.</a:t>
            </a:r>
          </a:p>
          <a:p>
            <a:pPr marL="0" indent="0">
              <a:buNone/>
            </a:pPr>
            <a:endParaRPr lang="en-US" sz="2000" dirty="0"/>
          </a:p>
          <a:p>
            <a:pPr marL="0" indent="0">
              <a:buNone/>
            </a:pPr>
            <a:endParaRPr lang="en-US" dirty="0" smtClean="0"/>
          </a:p>
          <a:p>
            <a:pPr marL="0" indent="0">
              <a:buNone/>
            </a:pPr>
            <a:endParaRPr lang="en-US" dirty="0"/>
          </a:p>
        </p:txBody>
      </p:sp>
      <p:pic>
        <p:nvPicPr>
          <p:cNvPr id="7" name="Picture 6"/>
          <p:cNvPicPr>
            <a:picLocks noChangeAspect="1"/>
          </p:cNvPicPr>
          <p:nvPr/>
        </p:nvPicPr>
        <p:blipFill>
          <a:blip r:embed="rId2"/>
          <a:stretch>
            <a:fillRect/>
          </a:stretch>
        </p:blipFill>
        <p:spPr>
          <a:xfrm>
            <a:off x="10535945" y="380523"/>
            <a:ext cx="1225568" cy="647383"/>
          </a:xfrm>
          <a:prstGeom prst="rect">
            <a:avLst/>
          </a:prstGeom>
        </p:spPr>
      </p:pic>
      <p:pic>
        <p:nvPicPr>
          <p:cNvPr id="5" name="Picture 4"/>
          <p:cNvPicPr>
            <a:picLocks noChangeAspect="1"/>
          </p:cNvPicPr>
          <p:nvPr/>
        </p:nvPicPr>
        <p:blipFill>
          <a:blip r:embed="rId3"/>
          <a:stretch>
            <a:fillRect/>
          </a:stretch>
        </p:blipFill>
        <p:spPr>
          <a:xfrm>
            <a:off x="9486900" y="2336808"/>
            <a:ext cx="965918" cy="3328971"/>
          </a:xfrm>
          <a:prstGeom prst="rect">
            <a:avLst/>
          </a:prstGeom>
        </p:spPr>
      </p:pic>
    </p:spTree>
    <p:extLst>
      <p:ext uri="{BB962C8B-B14F-4D97-AF65-F5344CB8AC3E}">
        <p14:creationId xmlns:p14="http://schemas.microsoft.com/office/powerpoint/2010/main" val="1978716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lumMod val="95000"/>
                  </a:schemeClr>
                </a:solidFill>
                <a:latin typeface="+mn-lt"/>
              </a:rPr>
              <a:t>Resetting Common ConnecTV Devices</a:t>
            </a:r>
            <a:endParaRPr lang="en-US" dirty="0">
              <a:solidFill>
                <a:schemeClr val="bg1">
                  <a:lumMod val="95000"/>
                </a:schemeClr>
              </a:solidFill>
              <a:latin typeface="+mn-lt"/>
            </a:endParaRPr>
          </a:p>
        </p:txBody>
      </p:sp>
      <p:sp>
        <p:nvSpPr>
          <p:cNvPr id="6" name="Text Placeholder 5"/>
          <p:cNvSpPr>
            <a:spLocks noGrp="1"/>
          </p:cNvSpPr>
          <p:nvPr>
            <p:ph sz="half" idx="1"/>
          </p:nvPr>
        </p:nvSpPr>
        <p:spPr>
          <a:xfrm>
            <a:off x="838200" y="1825625"/>
            <a:ext cx="5994400" cy="4351338"/>
          </a:xfrm>
        </p:spPr>
        <p:txBody>
          <a:bodyPr>
            <a:normAutofit/>
          </a:bodyPr>
          <a:lstStyle/>
          <a:p>
            <a:pPr marL="0" indent="0">
              <a:buNone/>
            </a:pPr>
            <a:r>
              <a:rPr lang="en-US" dirty="0" smtClean="0"/>
              <a:t>Apple TV</a:t>
            </a:r>
          </a:p>
          <a:p>
            <a:pPr marL="0" indent="0">
              <a:buNone/>
            </a:pPr>
            <a:r>
              <a:rPr lang="en-US" sz="2000" dirty="0"/>
              <a:t>If the </a:t>
            </a:r>
            <a:r>
              <a:rPr lang="en-US" sz="2000" dirty="0" smtClean="0"/>
              <a:t>user’s </a:t>
            </a:r>
            <a:r>
              <a:rPr lang="en-US" sz="2000" dirty="0"/>
              <a:t>device needs to be reset but they do not have access to unplug the device, use the following instructions to assist</a:t>
            </a:r>
            <a:r>
              <a:rPr lang="en-US" sz="2000" dirty="0" smtClean="0"/>
              <a:t>.</a:t>
            </a:r>
          </a:p>
          <a:p>
            <a:pPr marL="0" indent="0">
              <a:buNone/>
            </a:pPr>
            <a:endParaRPr lang="en-US" sz="2000" dirty="0"/>
          </a:p>
          <a:p>
            <a:r>
              <a:rPr lang="en-US" sz="2000" dirty="0"/>
              <a:t>To reset an Apple TV device, have </a:t>
            </a:r>
            <a:r>
              <a:rPr lang="en-US" sz="2000" dirty="0" smtClean="0"/>
              <a:t>the user hold </a:t>
            </a:r>
            <a:r>
              <a:rPr lang="en-US" sz="2000" dirty="0"/>
              <a:t>down the Menu and Home buttons on the remote for 10 seconds and </a:t>
            </a:r>
            <a:r>
              <a:rPr lang="en-US" sz="2000" dirty="0" smtClean="0"/>
              <a:t>then release </a:t>
            </a:r>
            <a:r>
              <a:rPr lang="en-US" sz="2000" dirty="0"/>
              <a:t>them</a:t>
            </a:r>
            <a:r>
              <a:rPr lang="en-US" sz="2000" dirty="0" smtClean="0"/>
              <a:t>.  The </a:t>
            </a:r>
            <a:r>
              <a:rPr lang="en-US" sz="2000" dirty="0"/>
              <a:t>screen should go black and the device </a:t>
            </a:r>
            <a:r>
              <a:rPr lang="en-US" sz="2000" dirty="0" smtClean="0"/>
              <a:t>will </a:t>
            </a:r>
            <a:r>
              <a:rPr lang="en-US" sz="2000" dirty="0"/>
              <a:t>restart</a:t>
            </a:r>
            <a:r>
              <a:rPr lang="en-US" sz="2000" dirty="0" smtClean="0"/>
              <a:t>.</a:t>
            </a:r>
          </a:p>
          <a:p>
            <a:r>
              <a:rPr lang="en-US" sz="2000" dirty="0"/>
              <a:t>This may also be done by choosing the Menu button to return to the home screen, then the Settings gear icon, System, and Restart. </a:t>
            </a:r>
          </a:p>
          <a:p>
            <a:pPr marL="0" indent="0">
              <a:buNone/>
            </a:pPr>
            <a:endParaRPr lang="en-US" dirty="0" smtClean="0"/>
          </a:p>
          <a:p>
            <a:pPr marL="0" indent="0">
              <a:buNone/>
            </a:pPr>
            <a:endParaRPr lang="en-US" dirty="0"/>
          </a:p>
        </p:txBody>
      </p:sp>
      <p:pic>
        <p:nvPicPr>
          <p:cNvPr id="7" name="Picture 6"/>
          <p:cNvPicPr>
            <a:picLocks noChangeAspect="1"/>
          </p:cNvPicPr>
          <p:nvPr/>
        </p:nvPicPr>
        <p:blipFill>
          <a:blip r:embed="rId2"/>
          <a:stretch>
            <a:fillRect/>
          </a:stretch>
        </p:blipFill>
        <p:spPr>
          <a:xfrm>
            <a:off x="10535945" y="380523"/>
            <a:ext cx="1225568" cy="647383"/>
          </a:xfrm>
          <a:prstGeom prst="rect">
            <a:avLst/>
          </a:prstGeom>
        </p:spPr>
      </p:pic>
      <p:pic>
        <p:nvPicPr>
          <p:cNvPr id="2" name="Picture 1"/>
          <p:cNvPicPr>
            <a:picLocks noChangeAspect="1"/>
          </p:cNvPicPr>
          <p:nvPr/>
        </p:nvPicPr>
        <p:blipFill>
          <a:blip r:embed="rId3"/>
          <a:stretch>
            <a:fillRect/>
          </a:stretch>
        </p:blipFill>
        <p:spPr>
          <a:xfrm>
            <a:off x="9414164" y="2235171"/>
            <a:ext cx="1350102" cy="3532245"/>
          </a:xfrm>
          <a:prstGeom prst="rect">
            <a:avLst/>
          </a:prstGeom>
        </p:spPr>
      </p:pic>
    </p:spTree>
    <p:extLst>
      <p:ext uri="{BB962C8B-B14F-4D97-AF65-F5344CB8AC3E}">
        <p14:creationId xmlns:p14="http://schemas.microsoft.com/office/powerpoint/2010/main" val="1885798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95000"/>
                  </a:schemeClr>
                </a:solidFill>
                <a:latin typeface="+mn-lt"/>
              </a:rPr>
              <a:t>Introduction</a:t>
            </a:r>
            <a:endParaRPr lang="en-US" dirty="0">
              <a:latin typeface="+mn-lt"/>
            </a:endParaRPr>
          </a:p>
        </p:txBody>
      </p:sp>
      <p:sp>
        <p:nvSpPr>
          <p:cNvPr id="3" name="Content Placeholder 2"/>
          <p:cNvSpPr>
            <a:spLocks noGrp="1"/>
          </p:cNvSpPr>
          <p:nvPr>
            <p:ph sz="half" idx="1"/>
          </p:nvPr>
        </p:nvSpPr>
        <p:spPr/>
        <p:txBody>
          <a:bodyPr/>
          <a:lstStyle/>
          <a:p>
            <a:pPr marL="0" indent="0">
              <a:buNone/>
            </a:pPr>
            <a:r>
              <a:rPr lang="en-US" b="1" dirty="0"/>
              <a:t>What is ConnecTV?</a:t>
            </a:r>
          </a:p>
          <a:p>
            <a:pPr marL="0" indent="0">
              <a:buNone/>
            </a:pPr>
            <a:r>
              <a:rPr lang="en-US" sz="2400" dirty="0"/>
              <a:t>ConnecTV is </a:t>
            </a:r>
            <a:r>
              <a:rPr lang="en-US" sz="2400" dirty="0" smtClean="0"/>
              <a:t>a </a:t>
            </a:r>
            <a:r>
              <a:rPr lang="en-US" sz="2400" dirty="0"/>
              <a:t>full-featured video service delivered to your TV, laptop and mobile devices, exclusively from LUS Fiber.</a:t>
            </a:r>
          </a:p>
          <a:p>
            <a:pPr marL="0" indent="0">
              <a:buNone/>
            </a:pPr>
            <a:endParaRPr lang="en-US" sz="2400" dirty="0" smtClean="0"/>
          </a:p>
          <a:p>
            <a:pPr marL="0" indent="0">
              <a:buNone/>
            </a:pPr>
            <a:r>
              <a:rPr lang="en-US" sz="2400" dirty="0" smtClean="0"/>
              <a:t>A modern feature set allows users to have what they want, when they want it on all of their favorite devices.</a:t>
            </a:r>
            <a:endParaRPr lang="en-US" sz="2400" dirty="0"/>
          </a:p>
        </p:txBody>
      </p:sp>
      <p:sp>
        <p:nvSpPr>
          <p:cNvPr id="4" name="Content Placeholder 3"/>
          <p:cNvSpPr>
            <a:spLocks noGrp="1"/>
          </p:cNvSpPr>
          <p:nvPr>
            <p:ph sz="half" idx="2"/>
          </p:nvPr>
        </p:nvSpPr>
        <p:spPr/>
        <p:txBody>
          <a:bodyPr>
            <a:normAutofit/>
          </a:bodyPr>
          <a:lstStyle/>
          <a:p>
            <a:pPr marL="0" indent="0">
              <a:buNone/>
            </a:pPr>
            <a:r>
              <a:rPr lang="en-US" sz="2400" b="1" dirty="0" smtClean="0"/>
              <a:t>Features:</a:t>
            </a:r>
          </a:p>
          <a:p>
            <a:r>
              <a:rPr lang="en-US" sz="2400" dirty="0" smtClean="0"/>
              <a:t>Cloud DVR </a:t>
            </a:r>
          </a:p>
          <a:p>
            <a:r>
              <a:rPr lang="en-US" sz="2400" dirty="0" smtClean="0"/>
              <a:t>Restart TV</a:t>
            </a:r>
          </a:p>
          <a:p>
            <a:r>
              <a:rPr lang="en-US" sz="2400" dirty="0" smtClean="0"/>
              <a:t>Replay TV</a:t>
            </a:r>
          </a:p>
          <a:p>
            <a:r>
              <a:rPr lang="en-US" sz="2400" dirty="0" smtClean="0"/>
              <a:t>Video On Demand</a:t>
            </a:r>
          </a:p>
          <a:p>
            <a:r>
              <a:rPr lang="en-US" sz="2400" dirty="0" smtClean="0"/>
              <a:t>Apps for all of your mobile devices</a:t>
            </a:r>
          </a:p>
          <a:p>
            <a:r>
              <a:rPr lang="en-US" sz="2400" dirty="0" smtClean="0"/>
              <a:t>Web interface for your home PC</a:t>
            </a:r>
          </a:p>
          <a:p>
            <a:r>
              <a:rPr lang="en-US" sz="2400" dirty="0" smtClean="0"/>
              <a:t>24/7 Hometown Technical Support</a:t>
            </a:r>
            <a:endParaRPr lang="en-US" sz="2400" dirty="0"/>
          </a:p>
        </p:txBody>
      </p:sp>
    </p:spTree>
    <p:extLst>
      <p:ext uri="{BB962C8B-B14F-4D97-AF65-F5344CB8AC3E}">
        <p14:creationId xmlns:p14="http://schemas.microsoft.com/office/powerpoint/2010/main" val="2601498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lumMod val="95000"/>
                  </a:schemeClr>
                </a:solidFill>
                <a:latin typeface="+mn-lt"/>
              </a:rPr>
              <a:t>Resetting Common ConnecTV Devices</a:t>
            </a:r>
            <a:endParaRPr lang="en-US" dirty="0">
              <a:solidFill>
                <a:schemeClr val="bg1">
                  <a:lumMod val="95000"/>
                </a:schemeClr>
              </a:solidFill>
              <a:latin typeface="+mn-lt"/>
            </a:endParaRPr>
          </a:p>
        </p:txBody>
      </p:sp>
      <p:sp>
        <p:nvSpPr>
          <p:cNvPr id="6" name="Text Placeholder 5"/>
          <p:cNvSpPr>
            <a:spLocks noGrp="1"/>
          </p:cNvSpPr>
          <p:nvPr>
            <p:ph sz="half" idx="1"/>
          </p:nvPr>
        </p:nvSpPr>
        <p:spPr>
          <a:xfrm>
            <a:off x="838200" y="1825625"/>
            <a:ext cx="5994400" cy="4351338"/>
          </a:xfrm>
        </p:spPr>
        <p:txBody>
          <a:bodyPr>
            <a:normAutofit fontScale="92500" lnSpcReduction="10000"/>
          </a:bodyPr>
          <a:lstStyle/>
          <a:p>
            <a:pPr marL="0" indent="0">
              <a:buNone/>
            </a:pPr>
            <a:r>
              <a:rPr lang="en-US" dirty="0" smtClean="0"/>
              <a:t>Android TV Devices</a:t>
            </a:r>
          </a:p>
          <a:p>
            <a:pPr marL="0" indent="0">
              <a:buNone/>
            </a:pPr>
            <a:r>
              <a:rPr lang="en-US" sz="2000" dirty="0"/>
              <a:t>If the </a:t>
            </a:r>
            <a:r>
              <a:rPr lang="en-US" sz="2000" dirty="0" smtClean="0"/>
              <a:t>user’s </a:t>
            </a:r>
            <a:r>
              <a:rPr lang="en-US" sz="2000" dirty="0"/>
              <a:t>device needs to be reset but they do not have access to unplug the device, use the following instructions to assist</a:t>
            </a:r>
            <a:r>
              <a:rPr lang="en-US" sz="2000" dirty="0" smtClean="0"/>
              <a:t>.</a:t>
            </a:r>
          </a:p>
          <a:p>
            <a:pPr marL="0" indent="0">
              <a:buNone/>
            </a:pPr>
            <a:endParaRPr lang="en-US" sz="2000" dirty="0"/>
          </a:p>
          <a:p>
            <a:r>
              <a:rPr lang="en-US" sz="2000" dirty="0"/>
              <a:t>To reset an Android TV device, have the </a:t>
            </a:r>
            <a:r>
              <a:rPr lang="en-US" sz="2000" dirty="0" smtClean="0"/>
              <a:t>user </a:t>
            </a:r>
            <a:r>
              <a:rPr lang="en-US" sz="2000" dirty="0"/>
              <a:t>hold down the Power button on the remote until a dialog box appears asking if the user would like to shut down the device.  Have the </a:t>
            </a:r>
            <a:r>
              <a:rPr lang="en-US" sz="2000" dirty="0" smtClean="0"/>
              <a:t>user </a:t>
            </a:r>
            <a:r>
              <a:rPr lang="en-US" sz="2000" dirty="0"/>
              <a:t>use the arrow keys to highlight OK and then click the center button of the navigation wheel to select it.  Once the device has been shut down, click the power button again to reboot it.  </a:t>
            </a:r>
            <a:endParaRPr lang="en-US" sz="2000" dirty="0" smtClean="0"/>
          </a:p>
          <a:p>
            <a:r>
              <a:rPr lang="en-US" sz="2000" dirty="0" smtClean="0"/>
              <a:t>If </a:t>
            </a:r>
            <a:r>
              <a:rPr lang="en-US" sz="2000" dirty="0"/>
              <a:t>the power button is only pressed and not held down, the device will not reboot and only temporarily go to sleep.</a:t>
            </a:r>
          </a:p>
          <a:p>
            <a:endParaRPr lang="en-US" sz="2000" dirty="0"/>
          </a:p>
          <a:p>
            <a:pPr marL="0" indent="0">
              <a:buNone/>
            </a:pPr>
            <a:endParaRPr lang="en-US" dirty="0" smtClean="0"/>
          </a:p>
          <a:p>
            <a:pPr marL="0" indent="0">
              <a:buNone/>
            </a:pPr>
            <a:endParaRPr lang="en-US" dirty="0"/>
          </a:p>
        </p:txBody>
      </p:sp>
      <p:pic>
        <p:nvPicPr>
          <p:cNvPr id="7" name="Picture 6"/>
          <p:cNvPicPr>
            <a:picLocks noChangeAspect="1"/>
          </p:cNvPicPr>
          <p:nvPr/>
        </p:nvPicPr>
        <p:blipFill>
          <a:blip r:embed="rId2"/>
          <a:stretch>
            <a:fillRect/>
          </a:stretch>
        </p:blipFill>
        <p:spPr>
          <a:xfrm>
            <a:off x="10535945" y="380523"/>
            <a:ext cx="1225568" cy="647383"/>
          </a:xfrm>
          <a:prstGeom prst="rect">
            <a:avLst/>
          </a:prstGeom>
        </p:spPr>
      </p:pic>
      <p:pic>
        <p:nvPicPr>
          <p:cNvPr id="3" name="Picture 2"/>
          <p:cNvPicPr>
            <a:picLocks noChangeAspect="1"/>
          </p:cNvPicPr>
          <p:nvPr/>
        </p:nvPicPr>
        <p:blipFill>
          <a:blip r:embed="rId3"/>
          <a:stretch>
            <a:fillRect/>
          </a:stretch>
        </p:blipFill>
        <p:spPr>
          <a:xfrm>
            <a:off x="9512831" y="2340700"/>
            <a:ext cx="1023114" cy="3321188"/>
          </a:xfrm>
          <a:prstGeom prst="rect">
            <a:avLst/>
          </a:prstGeom>
        </p:spPr>
      </p:pic>
    </p:spTree>
    <p:extLst>
      <p:ext uri="{BB962C8B-B14F-4D97-AF65-F5344CB8AC3E}">
        <p14:creationId xmlns:p14="http://schemas.microsoft.com/office/powerpoint/2010/main" val="3473713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lumMod val="95000"/>
                  </a:schemeClr>
                </a:solidFill>
                <a:latin typeface="+mn-lt"/>
              </a:rPr>
              <a:t>Checking Android Version</a:t>
            </a:r>
            <a:endParaRPr lang="en-US" dirty="0">
              <a:solidFill>
                <a:schemeClr val="bg1">
                  <a:lumMod val="95000"/>
                </a:schemeClr>
              </a:solidFill>
              <a:latin typeface="+mn-lt"/>
            </a:endParaRPr>
          </a:p>
        </p:txBody>
      </p:sp>
      <p:sp>
        <p:nvSpPr>
          <p:cNvPr id="6" name="Text Placeholder 5"/>
          <p:cNvSpPr>
            <a:spLocks noGrp="1"/>
          </p:cNvSpPr>
          <p:nvPr>
            <p:ph sz="half" idx="1"/>
          </p:nvPr>
        </p:nvSpPr>
        <p:spPr>
          <a:xfrm>
            <a:off x="838200" y="1825625"/>
            <a:ext cx="5994400" cy="4351338"/>
          </a:xfrm>
        </p:spPr>
        <p:txBody>
          <a:bodyPr>
            <a:normAutofit/>
          </a:bodyPr>
          <a:lstStyle/>
          <a:p>
            <a:pPr marL="0" indent="0">
              <a:buNone/>
            </a:pPr>
            <a:r>
              <a:rPr lang="en-US" dirty="0" smtClean="0"/>
              <a:t>Android Phones and Tablets</a:t>
            </a:r>
            <a:endParaRPr lang="en-US" dirty="0"/>
          </a:p>
          <a:p>
            <a:pPr marL="0" indent="0">
              <a:buNone/>
            </a:pPr>
            <a:r>
              <a:rPr lang="en-US" sz="2000" dirty="0"/>
              <a:t>Check </a:t>
            </a:r>
            <a:r>
              <a:rPr lang="en-US" sz="2000" dirty="0" smtClean="0"/>
              <a:t>an Android device’s Android version by swiping up from the bottom of the home screen to show all applications, tapping the settings gear, then choosing System, and About Phone.</a:t>
            </a:r>
            <a:endParaRPr lang="en-US" sz="2000" dirty="0"/>
          </a:p>
          <a:p>
            <a:pPr marL="0" indent="0">
              <a:buNone/>
            </a:pPr>
            <a:endParaRPr lang="en-US" sz="2000" dirty="0"/>
          </a:p>
          <a:p>
            <a:pPr marL="0" indent="0">
              <a:buNone/>
            </a:pPr>
            <a:endParaRPr lang="en-US" dirty="0" smtClean="0"/>
          </a:p>
          <a:p>
            <a:pPr marL="0" indent="0">
              <a:buNone/>
            </a:pPr>
            <a:endParaRPr lang="en-US" dirty="0"/>
          </a:p>
        </p:txBody>
      </p:sp>
      <p:pic>
        <p:nvPicPr>
          <p:cNvPr id="7" name="Picture 6"/>
          <p:cNvPicPr>
            <a:picLocks noChangeAspect="1"/>
          </p:cNvPicPr>
          <p:nvPr/>
        </p:nvPicPr>
        <p:blipFill>
          <a:blip r:embed="rId2"/>
          <a:stretch>
            <a:fillRect/>
          </a:stretch>
        </p:blipFill>
        <p:spPr>
          <a:xfrm>
            <a:off x="10535945" y="380523"/>
            <a:ext cx="1225568" cy="647383"/>
          </a:xfrm>
          <a:prstGeom prst="rect">
            <a:avLst/>
          </a:prstGeom>
        </p:spPr>
      </p:pic>
      <p:pic>
        <p:nvPicPr>
          <p:cNvPr id="2" name="Picture 1"/>
          <p:cNvPicPr>
            <a:picLocks noChangeAspect="1"/>
          </p:cNvPicPr>
          <p:nvPr/>
        </p:nvPicPr>
        <p:blipFill>
          <a:blip r:embed="rId3"/>
          <a:stretch>
            <a:fillRect/>
          </a:stretch>
        </p:blipFill>
        <p:spPr>
          <a:xfrm>
            <a:off x="7915645" y="1573286"/>
            <a:ext cx="2428008" cy="4856016"/>
          </a:xfrm>
          <a:prstGeom prst="rect">
            <a:avLst/>
          </a:prstGeom>
        </p:spPr>
      </p:pic>
    </p:spTree>
    <p:extLst>
      <p:ext uri="{BB962C8B-B14F-4D97-AF65-F5344CB8AC3E}">
        <p14:creationId xmlns:p14="http://schemas.microsoft.com/office/powerpoint/2010/main" val="455931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lumMod val="95000"/>
                  </a:schemeClr>
                </a:solidFill>
                <a:latin typeface="+mn-lt"/>
              </a:rPr>
              <a:t>Checking iOS Version</a:t>
            </a:r>
            <a:endParaRPr lang="en-US" dirty="0">
              <a:solidFill>
                <a:schemeClr val="bg1">
                  <a:lumMod val="95000"/>
                </a:schemeClr>
              </a:solidFill>
              <a:latin typeface="+mn-lt"/>
            </a:endParaRPr>
          </a:p>
        </p:txBody>
      </p:sp>
      <p:sp>
        <p:nvSpPr>
          <p:cNvPr id="6" name="Text Placeholder 5"/>
          <p:cNvSpPr>
            <a:spLocks noGrp="1"/>
          </p:cNvSpPr>
          <p:nvPr>
            <p:ph sz="half" idx="1"/>
          </p:nvPr>
        </p:nvSpPr>
        <p:spPr>
          <a:xfrm>
            <a:off x="838200" y="1825625"/>
            <a:ext cx="5994400" cy="4351338"/>
          </a:xfrm>
        </p:spPr>
        <p:txBody>
          <a:bodyPr>
            <a:normAutofit/>
          </a:bodyPr>
          <a:lstStyle/>
          <a:p>
            <a:pPr marL="0" indent="0">
              <a:buNone/>
            </a:pPr>
            <a:r>
              <a:rPr lang="en-US" dirty="0" smtClean="0"/>
              <a:t>iPhones and iPads</a:t>
            </a:r>
          </a:p>
          <a:p>
            <a:pPr marL="0" indent="0">
              <a:buNone/>
            </a:pPr>
            <a:r>
              <a:rPr lang="en-US" sz="2000" dirty="0" smtClean="0"/>
              <a:t>Check an i</a:t>
            </a:r>
            <a:r>
              <a:rPr lang="en-US" sz="2000" dirty="0"/>
              <a:t>P</a:t>
            </a:r>
            <a:r>
              <a:rPr lang="en-US" sz="2000" dirty="0" smtClean="0"/>
              <a:t>hone or i</a:t>
            </a:r>
            <a:r>
              <a:rPr lang="en-US" sz="2000" dirty="0"/>
              <a:t>P</a:t>
            </a:r>
            <a:r>
              <a:rPr lang="en-US" sz="2000" dirty="0" smtClean="0"/>
              <a:t>ad’s iOS version by tapping the settings gear, then selecting General, and then Version.</a:t>
            </a:r>
            <a:endParaRPr lang="en-US" sz="2000" dirty="0"/>
          </a:p>
          <a:p>
            <a:pPr marL="0" indent="0">
              <a:buNone/>
            </a:pPr>
            <a:endParaRPr lang="en-US" sz="2000" dirty="0"/>
          </a:p>
          <a:p>
            <a:pPr marL="0" indent="0">
              <a:buNone/>
            </a:pPr>
            <a:endParaRPr lang="en-US" dirty="0" smtClean="0"/>
          </a:p>
          <a:p>
            <a:pPr marL="0" indent="0">
              <a:buNone/>
            </a:pPr>
            <a:endParaRPr lang="en-US" dirty="0"/>
          </a:p>
        </p:txBody>
      </p:sp>
      <p:pic>
        <p:nvPicPr>
          <p:cNvPr id="7" name="Picture 6"/>
          <p:cNvPicPr>
            <a:picLocks noChangeAspect="1"/>
          </p:cNvPicPr>
          <p:nvPr/>
        </p:nvPicPr>
        <p:blipFill>
          <a:blip r:embed="rId2"/>
          <a:stretch>
            <a:fillRect/>
          </a:stretch>
        </p:blipFill>
        <p:spPr>
          <a:xfrm>
            <a:off x="10535945" y="380523"/>
            <a:ext cx="1225568" cy="64738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7816" y="1429545"/>
            <a:ext cx="2674602" cy="4747418"/>
          </a:xfrm>
          <a:prstGeom prst="rect">
            <a:avLst/>
          </a:prstGeom>
        </p:spPr>
      </p:pic>
    </p:spTree>
    <p:extLst>
      <p:ext uri="{BB962C8B-B14F-4D97-AF65-F5344CB8AC3E}">
        <p14:creationId xmlns:p14="http://schemas.microsoft.com/office/powerpoint/2010/main" val="1227513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lumMod val="95000"/>
                  </a:schemeClr>
                </a:solidFill>
                <a:latin typeface="+mn-lt"/>
              </a:rPr>
              <a:t>Is My Amazon Streaming Device </a:t>
            </a:r>
            <a:br>
              <a:rPr lang="en-US" dirty="0" smtClean="0">
                <a:solidFill>
                  <a:schemeClr val="bg1">
                    <a:lumMod val="95000"/>
                  </a:schemeClr>
                </a:solidFill>
                <a:latin typeface="+mn-lt"/>
              </a:rPr>
            </a:br>
            <a:r>
              <a:rPr lang="en-US" dirty="0" smtClean="0">
                <a:solidFill>
                  <a:schemeClr val="bg1">
                    <a:lumMod val="95000"/>
                  </a:schemeClr>
                </a:solidFill>
                <a:latin typeface="+mn-lt"/>
              </a:rPr>
              <a:t>Supported?</a:t>
            </a:r>
            <a:endParaRPr lang="en-US" dirty="0">
              <a:solidFill>
                <a:schemeClr val="bg1">
                  <a:lumMod val="95000"/>
                </a:schemeClr>
              </a:solidFill>
              <a:latin typeface="+mn-lt"/>
            </a:endParaRPr>
          </a:p>
        </p:txBody>
      </p:sp>
      <p:sp>
        <p:nvSpPr>
          <p:cNvPr id="6" name="Text Placeholder 5"/>
          <p:cNvSpPr>
            <a:spLocks noGrp="1"/>
          </p:cNvSpPr>
          <p:nvPr>
            <p:ph sz="half" idx="1"/>
          </p:nvPr>
        </p:nvSpPr>
        <p:spPr>
          <a:xfrm>
            <a:off x="838200" y="1825625"/>
            <a:ext cx="10515600" cy="1405948"/>
          </a:xfrm>
        </p:spPr>
        <p:txBody>
          <a:bodyPr>
            <a:normAutofit/>
          </a:bodyPr>
          <a:lstStyle/>
          <a:p>
            <a:pPr marL="0" indent="0">
              <a:buNone/>
            </a:pPr>
            <a:r>
              <a:rPr lang="en-US" dirty="0" smtClean="0"/>
              <a:t>Amazon Fire TV</a:t>
            </a:r>
          </a:p>
          <a:p>
            <a:pPr marL="0" indent="0">
              <a:buNone/>
            </a:pPr>
            <a:r>
              <a:rPr lang="en-US" sz="2000" dirty="0" smtClean="0"/>
              <a:t>Amazon Fire TV 1</a:t>
            </a:r>
            <a:r>
              <a:rPr lang="en-US" sz="2000" baseline="30000" dirty="0" smtClean="0"/>
              <a:t>st</a:t>
            </a:r>
            <a:r>
              <a:rPr lang="en-US" sz="2000" dirty="0" smtClean="0"/>
              <a:t> Generation (Left) is not supported.  Fire TV 2</a:t>
            </a:r>
            <a:r>
              <a:rPr lang="en-US" sz="2000" baseline="30000" dirty="0" smtClean="0"/>
              <a:t>nd</a:t>
            </a:r>
            <a:r>
              <a:rPr lang="en-US" sz="2000" dirty="0" smtClean="0"/>
              <a:t> Generation (Right) and subsequent devices are supported by ConnecTV.  </a:t>
            </a:r>
            <a:endParaRPr lang="en-US" sz="2000" dirty="0"/>
          </a:p>
          <a:p>
            <a:pPr marL="0" indent="0">
              <a:buNone/>
            </a:pPr>
            <a:endParaRPr lang="en-US" sz="2000" dirty="0"/>
          </a:p>
          <a:p>
            <a:pPr marL="0" indent="0">
              <a:buNone/>
            </a:pPr>
            <a:endParaRPr lang="en-US" dirty="0" smtClean="0"/>
          </a:p>
          <a:p>
            <a:pPr marL="0" indent="0">
              <a:buNone/>
            </a:pPr>
            <a:endParaRPr lang="en-US" dirty="0"/>
          </a:p>
        </p:txBody>
      </p:sp>
      <p:pic>
        <p:nvPicPr>
          <p:cNvPr id="7" name="Picture 6"/>
          <p:cNvPicPr>
            <a:picLocks noChangeAspect="1"/>
          </p:cNvPicPr>
          <p:nvPr/>
        </p:nvPicPr>
        <p:blipFill>
          <a:blip r:embed="rId2"/>
          <a:stretch>
            <a:fillRect/>
          </a:stretch>
        </p:blipFill>
        <p:spPr>
          <a:xfrm>
            <a:off x="10535945" y="380523"/>
            <a:ext cx="1225568" cy="64738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460171"/>
            <a:ext cx="4765964" cy="26808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1414" y="3460170"/>
            <a:ext cx="4821385" cy="2712029"/>
          </a:xfrm>
          <a:prstGeom prst="rect">
            <a:avLst/>
          </a:prstGeom>
        </p:spPr>
      </p:pic>
    </p:spTree>
    <p:extLst>
      <p:ext uri="{BB962C8B-B14F-4D97-AF65-F5344CB8AC3E}">
        <p14:creationId xmlns:p14="http://schemas.microsoft.com/office/powerpoint/2010/main" val="3829983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lumMod val="95000"/>
                  </a:schemeClr>
                </a:solidFill>
                <a:latin typeface="+mn-lt"/>
              </a:rPr>
              <a:t>Is My Amazon Streaming Device </a:t>
            </a:r>
            <a:br>
              <a:rPr lang="en-US" dirty="0" smtClean="0">
                <a:solidFill>
                  <a:schemeClr val="bg1">
                    <a:lumMod val="95000"/>
                  </a:schemeClr>
                </a:solidFill>
                <a:latin typeface="+mn-lt"/>
              </a:rPr>
            </a:br>
            <a:r>
              <a:rPr lang="en-US" dirty="0" smtClean="0">
                <a:solidFill>
                  <a:schemeClr val="bg1">
                    <a:lumMod val="95000"/>
                  </a:schemeClr>
                </a:solidFill>
                <a:latin typeface="+mn-lt"/>
              </a:rPr>
              <a:t>Supported?</a:t>
            </a:r>
            <a:endParaRPr lang="en-US" dirty="0">
              <a:solidFill>
                <a:schemeClr val="bg1">
                  <a:lumMod val="95000"/>
                </a:schemeClr>
              </a:solidFill>
              <a:latin typeface="+mn-lt"/>
            </a:endParaRPr>
          </a:p>
        </p:txBody>
      </p:sp>
      <p:sp>
        <p:nvSpPr>
          <p:cNvPr id="6" name="Text Placeholder 5"/>
          <p:cNvSpPr>
            <a:spLocks noGrp="1"/>
          </p:cNvSpPr>
          <p:nvPr>
            <p:ph sz="half" idx="1"/>
          </p:nvPr>
        </p:nvSpPr>
        <p:spPr>
          <a:xfrm>
            <a:off x="838200" y="1825625"/>
            <a:ext cx="10515600" cy="1405948"/>
          </a:xfrm>
        </p:spPr>
        <p:txBody>
          <a:bodyPr>
            <a:normAutofit lnSpcReduction="10000"/>
          </a:bodyPr>
          <a:lstStyle/>
          <a:p>
            <a:pPr marL="0" indent="0">
              <a:buNone/>
            </a:pPr>
            <a:r>
              <a:rPr lang="en-US" dirty="0" smtClean="0"/>
              <a:t>Amazon Fire Stick</a:t>
            </a:r>
          </a:p>
          <a:p>
            <a:pPr marL="0" indent="0">
              <a:buNone/>
            </a:pPr>
            <a:r>
              <a:rPr lang="en-US" sz="2000" dirty="0" smtClean="0"/>
              <a:t>If the device has the remote shown below at left or the curved arrow logo with no name below at right, the device is a 1</a:t>
            </a:r>
            <a:r>
              <a:rPr lang="en-US" sz="2000" baseline="30000" dirty="0" smtClean="0"/>
              <a:t>st</a:t>
            </a:r>
            <a:r>
              <a:rPr lang="en-US" sz="2000" dirty="0" smtClean="0"/>
              <a:t> generation Amazon Fire Stick.  For performance reasons, neither of these devices are supported.  All subsequent models are supported.</a:t>
            </a:r>
            <a:endParaRPr lang="en-US" sz="2000" dirty="0"/>
          </a:p>
          <a:p>
            <a:pPr marL="0" indent="0">
              <a:buNone/>
            </a:pPr>
            <a:endParaRPr lang="en-US" sz="2000" dirty="0"/>
          </a:p>
          <a:p>
            <a:pPr marL="0" indent="0">
              <a:buNone/>
            </a:pPr>
            <a:endParaRPr lang="en-US" dirty="0" smtClean="0"/>
          </a:p>
          <a:p>
            <a:pPr marL="0" indent="0">
              <a:buNone/>
            </a:pPr>
            <a:endParaRPr lang="en-US" dirty="0"/>
          </a:p>
        </p:txBody>
      </p:sp>
      <p:pic>
        <p:nvPicPr>
          <p:cNvPr id="7" name="Picture 6"/>
          <p:cNvPicPr>
            <a:picLocks noChangeAspect="1"/>
          </p:cNvPicPr>
          <p:nvPr/>
        </p:nvPicPr>
        <p:blipFill>
          <a:blip r:embed="rId2"/>
          <a:stretch>
            <a:fillRect/>
          </a:stretch>
        </p:blipFill>
        <p:spPr>
          <a:xfrm>
            <a:off x="10535945" y="380523"/>
            <a:ext cx="1225568" cy="64738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718" y="3460170"/>
            <a:ext cx="4765963" cy="2680854"/>
          </a:xfrm>
          <a:prstGeom prst="rect">
            <a:avLst/>
          </a:prstGeom>
        </p:spPr>
      </p:pic>
      <p:pic>
        <p:nvPicPr>
          <p:cNvPr id="9" name="Picture 8"/>
          <p:cNvPicPr>
            <a:picLocks noChangeAspect="1"/>
          </p:cNvPicPr>
          <p:nvPr/>
        </p:nvPicPr>
        <p:blipFill>
          <a:blip r:embed="rId4"/>
          <a:stretch>
            <a:fillRect/>
          </a:stretch>
        </p:blipFill>
        <p:spPr>
          <a:xfrm>
            <a:off x="6023264" y="3460170"/>
            <a:ext cx="5200122" cy="2680854"/>
          </a:xfrm>
          <a:prstGeom prst="rect">
            <a:avLst/>
          </a:prstGeom>
        </p:spPr>
      </p:pic>
    </p:spTree>
    <p:extLst>
      <p:ext uri="{BB962C8B-B14F-4D97-AF65-F5344CB8AC3E}">
        <p14:creationId xmlns:p14="http://schemas.microsoft.com/office/powerpoint/2010/main" val="1985463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lumMod val="95000"/>
                  </a:schemeClr>
                </a:solidFill>
                <a:latin typeface="+mn-lt"/>
              </a:rPr>
              <a:t>Is My Apple Streaming Device </a:t>
            </a:r>
            <a:br>
              <a:rPr lang="en-US" dirty="0" smtClean="0">
                <a:solidFill>
                  <a:schemeClr val="bg1">
                    <a:lumMod val="95000"/>
                  </a:schemeClr>
                </a:solidFill>
                <a:latin typeface="+mn-lt"/>
              </a:rPr>
            </a:br>
            <a:r>
              <a:rPr lang="en-US" dirty="0" smtClean="0">
                <a:solidFill>
                  <a:schemeClr val="bg1">
                    <a:lumMod val="95000"/>
                  </a:schemeClr>
                </a:solidFill>
                <a:latin typeface="+mn-lt"/>
              </a:rPr>
              <a:t>Supported?</a:t>
            </a:r>
            <a:endParaRPr lang="en-US" dirty="0">
              <a:solidFill>
                <a:schemeClr val="bg1">
                  <a:lumMod val="95000"/>
                </a:schemeClr>
              </a:solidFill>
              <a:latin typeface="+mn-lt"/>
            </a:endParaRPr>
          </a:p>
        </p:txBody>
      </p:sp>
      <p:sp>
        <p:nvSpPr>
          <p:cNvPr id="6" name="Text Placeholder 5"/>
          <p:cNvSpPr>
            <a:spLocks noGrp="1"/>
          </p:cNvSpPr>
          <p:nvPr>
            <p:ph sz="half" idx="1"/>
          </p:nvPr>
        </p:nvSpPr>
        <p:spPr>
          <a:xfrm>
            <a:off x="838200" y="1825625"/>
            <a:ext cx="10515600" cy="1405948"/>
          </a:xfrm>
        </p:spPr>
        <p:txBody>
          <a:bodyPr>
            <a:normAutofit lnSpcReduction="10000"/>
          </a:bodyPr>
          <a:lstStyle/>
          <a:p>
            <a:pPr marL="0" indent="0">
              <a:buNone/>
            </a:pPr>
            <a:r>
              <a:rPr lang="en-US" dirty="0" smtClean="0"/>
              <a:t>Apple TV</a:t>
            </a:r>
          </a:p>
          <a:p>
            <a:pPr marL="0" indent="0">
              <a:buNone/>
            </a:pPr>
            <a:r>
              <a:rPr lang="en-US" sz="2000" dirty="0" smtClean="0"/>
              <a:t>If the device is a 1</a:t>
            </a:r>
            <a:r>
              <a:rPr lang="en-US" sz="2000" baseline="30000" dirty="0" smtClean="0"/>
              <a:t>st </a:t>
            </a:r>
            <a:r>
              <a:rPr lang="en-US" sz="2000" dirty="0" smtClean="0"/>
              <a:t> Generation (Left), 2</a:t>
            </a:r>
            <a:r>
              <a:rPr lang="en-US" sz="2000" baseline="30000" dirty="0" smtClean="0"/>
              <a:t>nd</a:t>
            </a:r>
            <a:r>
              <a:rPr lang="en-US" sz="2000" dirty="0" smtClean="0"/>
              <a:t>, or 3</a:t>
            </a:r>
            <a:r>
              <a:rPr lang="en-US" sz="2000" baseline="30000" dirty="0" smtClean="0"/>
              <a:t>rd</a:t>
            </a:r>
            <a:r>
              <a:rPr lang="en-US" sz="2000" dirty="0" smtClean="0"/>
              <a:t> Generation (Center) Apple TV the device is not supported.  If the device is 4</a:t>
            </a:r>
            <a:r>
              <a:rPr lang="en-US" sz="2000" baseline="30000" dirty="0" smtClean="0"/>
              <a:t>th</a:t>
            </a:r>
            <a:r>
              <a:rPr lang="en-US" sz="2000" dirty="0" smtClean="0"/>
              <a:t> Generation (Right) or later, the device is a supported ConnecTV streaming device.</a:t>
            </a:r>
            <a:endParaRPr lang="en-US" sz="2000" dirty="0"/>
          </a:p>
          <a:p>
            <a:pPr marL="0" indent="0">
              <a:buNone/>
            </a:pPr>
            <a:endParaRPr lang="en-US" dirty="0" smtClean="0"/>
          </a:p>
          <a:p>
            <a:pPr marL="0" indent="0">
              <a:buNone/>
            </a:pPr>
            <a:endParaRPr lang="en-US" dirty="0"/>
          </a:p>
        </p:txBody>
      </p:sp>
      <p:pic>
        <p:nvPicPr>
          <p:cNvPr id="7" name="Picture 6"/>
          <p:cNvPicPr>
            <a:picLocks noChangeAspect="1"/>
          </p:cNvPicPr>
          <p:nvPr/>
        </p:nvPicPr>
        <p:blipFill>
          <a:blip r:embed="rId2"/>
          <a:stretch>
            <a:fillRect/>
          </a:stretch>
        </p:blipFill>
        <p:spPr>
          <a:xfrm>
            <a:off x="10535945" y="380523"/>
            <a:ext cx="1225568" cy="647383"/>
          </a:xfrm>
          <a:prstGeom prst="rect">
            <a:avLst/>
          </a:prstGeom>
        </p:spPr>
      </p:pic>
      <p:pic>
        <p:nvPicPr>
          <p:cNvPr id="10" name="Picture 9"/>
          <p:cNvPicPr>
            <a:picLocks noChangeAspect="1"/>
          </p:cNvPicPr>
          <p:nvPr/>
        </p:nvPicPr>
        <p:blipFill>
          <a:blip r:embed="rId3"/>
          <a:stretch>
            <a:fillRect/>
          </a:stretch>
        </p:blipFill>
        <p:spPr>
          <a:xfrm>
            <a:off x="370676" y="3231573"/>
            <a:ext cx="11450648" cy="3448531"/>
          </a:xfrm>
          <a:prstGeom prst="rect">
            <a:avLst/>
          </a:prstGeom>
        </p:spPr>
      </p:pic>
    </p:spTree>
    <p:extLst>
      <p:ext uri="{BB962C8B-B14F-4D97-AF65-F5344CB8AC3E}">
        <p14:creationId xmlns:p14="http://schemas.microsoft.com/office/powerpoint/2010/main" val="1863380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95000"/>
                  </a:schemeClr>
                </a:solidFill>
                <a:latin typeface="+mn-lt"/>
              </a:rPr>
              <a:t>Onboarding New Users</a:t>
            </a:r>
            <a:endParaRPr lang="en-US" dirty="0">
              <a:latin typeface="+mn-lt"/>
            </a:endParaRPr>
          </a:p>
        </p:txBody>
      </p:sp>
      <p:sp>
        <p:nvSpPr>
          <p:cNvPr id="3" name="Content Placeholder 2"/>
          <p:cNvSpPr>
            <a:spLocks noGrp="1"/>
          </p:cNvSpPr>
          <p:nvPr>
            <p:ph sz="half" idx="1"/>
          </p:nvPr>
        </p:nvSpPr>
        <p:spPr>
          <a:xfrm>
            <a:off x="838199" y="1825625"/>
            <a:ext cx="5344391" cy="4351338"/>
          </a:xfrm>
        </p:spPr>
        <p:txBody>
          <a:bodyPr>
            <a:normAutofit fontScale="92500" lnSpcReduction="10000"/>
          </a:bodyPr>
          <a:lstStyle/>
          <a:p>
            <a:pPr marL="0" indent="0">
              <a:buNone/>
            </a:pPr>
            <a:r>
              <a:rPr lang="en-US" b="1" dirty="0" smtClean="0"/>
              <a:t>How are user accounts and passwords created?</a:t>
            </a:r>
            <a:endParaRPr lang="en-US" sz="2400" dirty="0"/>
          </a:p>
          <a:p>
            <a:pPr marL="0" indent="0">
              <a:buNone/>
            </a:pPr>
            <a:r>
              <a:rPr lang="en-US" sz="2400" dirty="0" smtClean="0"/>
              <a:t>Once a student has been checked into housing at UL, their account will be automatically created within 24 hours.  An email will be sent to the student’s ULID email </a:t>
            </a:r>
            <a:r>
              <a:rPr lang="en-US" sz="2400" dirty="0"/>
              <a:t>account (</a:t>
            </a:r>
            <a:r>
              <a:rPr lang="en-US" sz="2400" dirty="0" smtClean="0"/>
              <a:t>C12345678@louisiana.edu) prompting them to create a password for ConnecTV.</a:t>
            </a:r>
          </a:p>
          <a:p>
            <a:pPr marL="0" indent="0">
              <a:buNone/>
            </a:pPr>
            <a:endParaRPr lang="en-US" sz="2400" dirty="0"/>
          </a:p>
          <a:p>
            <a:pPr marL="0" indent="0">
              <a:buNone/>
            </a:pPr>
            <a:r>
              <a:rPr lang="en-US" sz="2400" dirty="0" smtClean="0"/>
              <a:t>If the link expires the user will have the option to enter their email address and request a new link.</a:t>
            </a:r>
          </a:p>
          <a:p>
            <a:pPr marL="0" indent="0">
              <a:buNone/>
            </a:pPr>
            <a:endParaRPr lang="en-US" dirty="0"/>
          </a:p>
          <a:p>
            <a:pPr marL="0" indent="0">
              <a:buNone/>
            </a:pPr>
            <a:endParaRPr lang="en-US" dirty="0"/>
          </a:p>
        </p:txBody>
      </p:sp>
      <p:pic>
        <p:nvPicPr>
          <p:cNvPr id="7" name="Picture 6"/>
          <p:cNvPicPr>
            <a:picLocks noChangeAspect="1"/>
          </p:cNvPicPr>
          <p:nvPr/>
        </p:nvPicPr>
        <p:blipFill>
          <a:blip r:embed="rId2"/>
          <a:stretch>
            <a:fillRect/>
          </a:stretch>
        </p:blipFill>
        <p:spPr>
          <a:xfrm>
            <a:off x="6496980" y="1929534"/>
            <a:ext cx="5287113" cy="3772426"/>
          </a:xfrm>
          <a:prstGeom prst="rect">
            <a:avLst/>
          </a:prstGeom>
        </p:spPr>
      </p:pic>
    </p:spTree>
    <p:extLst>
      <p:ext uri="{BB962C8B-B14F-4D97-AF65-F5344CB8AC3E}">
        <p14:creationId xmlns:p14="http://schemas.microsoft.com/office/powerpoint/2010/main" val="2193684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lumMod val="95000"/>
                  </a:schemeClr>
                </a:solidFill>
                <a:latin typeface="+mn-lt"/>
              </a:rPr>
              <a:t>What devices are supported?</a:t>
            </a:r>
            <a:endParaRPr lang="en-US" dirty="0">
              <a:solidFill>
                <a:schemeClr val="bg1">
                  <a:lumMod val="95000"/>
                </a:schemeClr>
              </a:solidFill>
              <a:latin typeface="+mn-lt"/>
            </a:endParaRPr>
          </a:p>
        </p:txBody>
      </p:sp>
      <p:sp>
        <p:nvSpPr>
          <p:cNvPr id="6" name="Text Placeholder 5"/>
          <p:cNvSpPr>
            <a:spLocks noGrp="1"/>
          </p:cNvSpPr>
          <p:nvPr>
            <p:ph sz="half" idx="1"/>
          </p:nvPr>
        </p:nvSpPr>
        <p:spPr>
          <a:xfrm>
            <a:off x="838200" y="1825625"/>
            <a:ext cx="5994400" cy="4351338"/>
          </a:xfrm>
        </p:spPr>
        <p:txBody>
          <a:bodyPr>
            <a:normAutofit fontScale="85000" lnSpcReduction="20000"/>
          </a:bodyPr>
          <a:lstStyle/>
          <a:p>
            <a:r>
              <a:rPr lang="en-US" sz="2600" dirty="0" smtClean="0"/>
              <a:t>Amazon Fire TV/Fire TV Stick, Gen 2+</a:t>
            </a:r>
          </a:p>
          <a:p>
            <a:r>
              <a:rPr lang="en-US" sz="2600" dirty="0" smtClean="0"/>
              <a:t>Android Devices, Android 5.1+</a:t>
            </a:r>
          </a:p>
          <a:p>
            <a:r>
              <a:rPr lang="en-US" sz="2600" dirty="0" smtClean="0"/>
              <a:t>Android TV Devices</a:t>
            </a:r>
          </a:p>
          <a:p>
            <a:r>
              <a:rPr lang="en-US" sz="2600" dirty="0" smtClean="0"/>
              <a:t>Apple TV, 4</a:t>
            </a:r>
            <a:r>
              <a:rPr lang="en-US" sz="2600" baseline="30000" dirty="0" smtClean="0"/>
              <a:t>th</a:t>
            </a:r>
            <a:r>
              <a:rPr lang="en-US" sz="2600" dirty="0" smtClean="0"/>
              <a:t> Generation+</a:t>
            </a:r>
          </a:p>
          <a:p>
            <a:r>
              <a:rPr lang="en-US" sz="2600" dirty="0" smtClean="0"/>
              <a:t>Apple Devices, iOS 9+</a:t>
            </a:r>
          </a:p>
          <a:p>
            <a:r>
              <a:rPr lang="en-US" sz="2600" dirty="0" smtClean="0"/>
              <a:t>Mac and PC using common web browsers:</a:t>
            </a:r>
          </a:p>
          <a:p>
            <a:pPr lvl="1"/>
            <a:r>
              <a:rPr lang="en-US" dirty="0" smtClean="0"/>
              <a:t>Chrome (Win 49+, OSX 55+)</a:t>
            </a:r>
          </a:p>
          <a:p>
            <a:pPr lvl="1"/>
            <a:r>
              <a:rPr lang="en-US" dirty="0" smtClean="0"/>
              <a:t>IE (11+ on Windows 8.1+)</a:t>
            </a:r>
          </a:p>
          <a:p>
            <a:pPr lvl="1"/>
            <a:r>
              <a:rPr lang="en-US" dirty="0" smtClean="0"/>
              <a:t>Edge 13+</a:t>
            </a:r>
          </a:p>
          <a:p>
            <a:pPr lvl="1"/>
            <a:r>
              <a:rPr lang="en-US" dirty="0" smtClean="0"/>
              <a:t>Safari (8+ on Mac OSX 10.11+)</a:t>
            </a:r>
          </a:p>
          <a:p>
            <a:pPr lvl="1"/>
            <a:r>
              <a:rPr lang="en-US" dirty="0" smtClean="0"/>
              <a:t>Firefox 47+</a:t>
            </a:r>
          </a:p>
          <a:p>
            <a:pPr marL="457200" lvl="1" indent="0">
              <a:buNone/>
            </a:pPr>
            <a:endParaRPr lang="en-US" dirty="0"/>
          </a:p>
          <a:p>
            <a:pPr marL="457200" lvl="1" indent="0">
              <a:buNone/>
            </a:pPr>
            <a:r>
              <a:rPr lang="en-US" i="1" dirty="0" smtClean="0"/>
              <a:t>See Additional Troubleshooting Resources for a Detailed List of Supported Devices</a:t>
            </a:r>
          </a:p>
        </p:txBody>
      </p:sp>
      <p:pic>
        <p:nvPicPr>
          <p:cNvPr id="7" name="Picture 6"/>
          <p:cNvPicPr>
            <a:picLocks noChangeAspect="1"/>
          </p:cNvPicPr>
          <p:nvPr/>
        </p:nvPicPr>
        <p:blipFill>
          <a:blip r:embed="rId2"/>
          <a:stretch>
            <a:fillRect/>
          </a:stretch>
        </p:blipFill>
        <p:spPr>
          <a:xfrm>
            <a:off x="10535945" y="380523"/>
            <a:ext cx="1225568" cy="647383"/>
          </a:xfrm>
          <a:prstGeom prst="rect">
            <a:avLst/>
          </a:prstGeom>
        </p:spPr>
      </p:pic>
      <p:pic>
        <p:nvPicPr>
          <p:cNvPr id="10" name="Picture 9"/>
          <p:cNvPicPr>
            <a:picLocks noChangeAspect="1"/>
          </p:cNvPicPr>
          <p:nvPr/>
        </p:nvPicPr>
        <p:blipFill>
          <a:blip r:embed="rId3"/>
          <a:stretch>
            <a:fillRect/>
          </a:stretch>
        </p:blipFill>
        <p:spPr>
          <a:xfrm>
            <a:off x="6997585" y="2070678"/>
            <a:ext cx="4470630" cy="3556183"/>
          </a:xfrm>
          <a:prstGeom prst="rect">
            <a:avLst/>
          </a:prstGeom>
        </p:spPr>
      </p:pic>
    </p:spTree>
    <p:extLst>
      <p:ext uri="{BB962C8B-B14F-4D97-AF65-F5344CB8AC3E}">
        <p14:creationId xmlns:p14="http://schemas.microsoft.com/office/powerpoint/2010/main" val="1733535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solidFill>
                  <a:schemeClr val="bg1">
                    <a:lumMod val="95000"/>
                  </a:schemeClr>
                </a:solidFill>
                <a:latin typeface="+mn-lt"/>
              </a:rPr>
              <a:t>ConnecTV</a:t>
            </a:r>
            <a:r>
              <a:rPr lang="en-US" dirty="0" smtClean="0">
                <a:solidFill>
                  <a:schemeClr val="bg1">
                    <a:lumMod val="95000"/>
                  </a:schemeClr>
                </a:solidFill>
                <a:latin typeface="+mn-lt"/>
              </a:rPr>
              <a:t> Web Interface for PC and Mac</a:t>
            </a:r>
            <a:endParaRPr lang="en-US" dirty="0">
              <a:solidFill>
                <a:schemeClr val="bg1">
                  <a:lumMod val="95000"/>
                </a:schemeClr>
              </a:solidFill>
              <a:latin typeface="+mn-lt"/>
            </a:endParaRPr>
          </a:p>
        </p:txBody>
      </p:sp>
      <p:sp>
        <p:nvSpPr>
          <p:cNvPr id="6" name="Text Placeholder 5"/>
          <p:cNvSpPr>
            <a:spLocks noGrp="1"/>
          </p:cNvSpPr>
          <p:nvPr>
            <p:ph sz="half" idx="1"/>
          </p:nvPr>
        </p:nvSpPr>
        <p:spPr>
          <a:xfrm>
            <a:off x="838200" y="1825625"/>
            <a:ext cx="5994400" cy="4351338"/>
          </a:xfrm>
        </p:spPr>
        <p:txBody>
          <a:bodyPr>
            <a:normAutofit fontScale="92500" lnSpcReduction="20000"/>
          </a:bodyPr>
          <a:lstStyle/>
          <a:p>
            <a:pPr marL="0" indent="0">
              <a:buNone/>
            </a:pPr>
            <a:r>
              <a:rPr lang="en-US" dirty="0" smtClean="0"/>
              <a:t>PC and Mac users will need to use a web browser to watch </a:t>
            </a:r>
            <a:r>
              <a:rPr lang="en-US" dirty="0" err="1" smtClean="0"/>
              <a:t>ConnecTV</a:t>
            </a:r>
            <a:r>
              <a:rPr lang="en-US" dirty="0" smtClean="0"/>
              <a:t>.</a:t>
            </a:r>
          </a:p>
          <a:p>
            <a:pPr marL="0" indent="0">
              <a:buNone/>
            </a:pPr>
            <a:endParaRPr lang="en-US" dirty="0"/>
          </a:p>
          <a:p>
            <a:r>
              <a:rPr lang="en-US" dirty="0"/>
              <a:t>N</a:t>
            </a:r>
            <a:r>
              <a:rPr lang="en-US" dirty="0" smtClean="0"/>
              <a:t>avigate to </a:t>
            </a:r>
            <a:r>
              <a:rPr lang="en-US" b="1" dirty="0" smtClean="0"/>
              <a:t>connectv.lusfiber.com</a:t>
            </a:r>
            <a:endParaRPr lang="en-US" b="1" dirty="0"/>
          </a:p>
          <a:p>
            <a:r>
              <a:rPr lang="en-US" dirty="0" smtClean="0"/>
              <a:t>Login Credentials: the </a:t>
            </a:r>
            <a:r>
              <a:rPr lang="en-US" dirty="0" err="1" smtClean="0"/>
              <a:t>students’s</a:t>
            </a:r>
            <a:r>
              <a:rPr lang="en-US" dirty="0" smtClean="0"/>
              <a:t> ULID email address </a:t>
            </a:r>
            <a:r>
              <a:rPr lang="en-US" b="1" dirty="0" smtClean="0"/>
              <a:t>C12345678@louisiana.edu</a:t>
            </a:r>
            <a:r>
              <a:rPr lang="en-US" dirty="0" smtClean="0"/>
              <a:t> and password that they created during setup.</a:t>
            </a:r>
          </a:p>
          <a:p>
            <a:r>
              <a:rPr lang="en-US" dirty="0" smtClean="0"/>
              <a:t>If the user is having issues with playback ensure that they are using a supported browser.  Have the user test with another browser to ensure that an extension or setting is not preventing playback.</a:t>
            </a:r>
          </a:p>
        </p:txBody>
      </p:sp>
      <p:pic>
        <p:nvPicPr>
          <p:cNvPr id="7" name="Picture 6"/>
          <p:cNvPicPr>
            <a:picLocks noChangeAspect="1"/>
          </p:cNvPicPr>
          <p:nvPr/>
        </p:nvPicPr>
        <p:blipFill>
          <a:blip r:embed="rId2"/>
          <a:stretch>
            <a:fillRect/>
          </a:stretch>
        </p:blipFill>
        <p:spPr>
          <a:xfrm>
            <a:off x="10535945" y="380523"/>
            <a:ext cx="1225568" cy="647383"/>
          </a:xfrm>
          <a:prstGeom prst="rect">
            <a:avLst/>
          </a:prstGeom>
        </p:spPr>
      </p:pic>
      <p:pic>
        <p:nvPicPr>
          <p:cNvPr id="3" name="Picture 2"/>
          <p:cNvPicPr>
            <a:picLocks noChangeAspect="1"/>
          </p:cNvPicPr>
          <p:nvPr/>
        </p:nvPicPr>
        <p:blipFill>
          <a:blip r:embed="rId3"/>
          <a:stretch>
            <a:fillRect/>
          </a:stretch>
        </p:blipFill>
        <p:spPr>
          <a:xfrm>
            <a:off x="7419110" y="2270399"/>
            <a:ext cx="4063158" cy="3253971"/>
          </a:xfrm>
          <a:prstGeom prst="rect">
            <a:avLst/>
          </a:prstGeom>
        </p:spPr>
      </p:pic>
    </p:spTree>
    <p:extLst>
      <p:ext uri="{BB962C8B-B14F-4D97-AF65-F5344CB8AC3E}">
        <p14:creationId xmlns:p14="http://schemas.microsoft.com/office/powerpoint/2010/main" val="1485577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95000"/>
                  </a:schemeClr>
                </a:solidFill>
                <a:latin typeface="+mn-lt"/>
              </a:rPr>
              <a:t>Troubleshooting: You Are </a:t>
            </a:r>
            <a:r>
              <a:rPr lang="en-US" dirty="0">
                <a:solidFill>
                  <a:schemeClr val="bg1">
                    <a:lumMod val="95000"/>
                  </a:schemeClr>
                </a:solidFill>
                <a:latin typeface="+mn-lt"/>
              </a:rPr>
              <a:t>N</a:t>
            </a:r>
            <a:r>
              <a:rPr lang="en-US" dirty="0" smtClean="0">
                <a:solidFill>
                  <a:schemeClr val="bg1">
                    <a:lumMod val="95000"/>
                  </a:schemeClr>
                </a:solidFill>
                <a:latin typeface="+mn-lt"/>
              </a:rPr>
              <a:t>ot at Home</a:t>
            </a:r>
            <a:endParaRPr lang="en-US" dirty="0">
              <a:latin typeface="+mn-lt"/>
            </a:endParaRPr>
          </a:p>
        </p:txBody>
      </p:sp>
      <p:sp>
        <p:nvSpPr>
          <p:cNvPr id="3" name="Content Placeholder 2"/>
          <p:cNvSpPr>
            <a:spLocks noGrp="1"/>
          </p:cNvSpPr>
          <p:nvPr>
            <p:ph sz="half" idx="1"/>
          </p:nvPr>
        </p:nvSpPr>
        <p:spPr/>
        <p:txBody>
          <a:bodyPr>
            <a:normAutofit/>
          </a:bodyPr>
          <a:lstStyle/>
          <a:p>
            <a:pPr marL="0" indent="0">
              <a:buNone/>
            </a:pPr>
            <a:r>
              <a:rPr lang="en-US" sz="2600" dirty="0" smtClean="0"/>
              <a:t>ConnecTV can only be watched while using a UL </a:t>
            </a:r>
            <a:r>
              <a:rPr lang="en-US" sz="2600" dirty="0" err="1" smtClean="0"/>
              <a:t>WiFi</a:t>
            </a:r>
            <a:r>
              <a:rPr lang="en-US" sz="2600" dirty="0" smtClean="0"/>
              <a:t> or a UL internet connection.  This message appears </a:t>
            </a:r>
            <a:r>
              <a:rPr lang="en-US" sz="2600" dirty="0"/>
              <a:t>when a user attempts to login or watch ConnecTV from another location or while connected only to </a:t>
            </a:r>
            <a:r>
              <a:rPr lang="en-US" sz="2600" dirty="0" smtClean="0"/>
              <a:t>a cellular data connection.</a:t>
            </a:r>
            <a:endParaRPr lang="en-US" sz="2600" dirty="0"/>
          </a:p>
        </p:txBody>
      </p:sp>
      <p:pic>
        <p:nvPicPr>
          <p:cNvPr id="7" name="Picture 6"/>
          <p:cNvPicPr>
            <a:picLocks noChangeAspect="1"/>
          </p:cNvPicPr>
          <p:nvPr/>
        </p:nvPicPr>
        <p:blipFill>
          <a:blip r:embed="rId2"/>
          <a:stretch>
            <a:fillRect/>
          </a:stretch>
        </p:blipFill>
        <p:spPr>
          <a:xfrm>
            <a:off x="6241819" y="2179724"/>
            <a:ext cx="5378748" cy="2050169"/>
          </a:xfrm>
          <a:prstGeom prst="rect">
            <a:avLst/>
          </a:prstGeom>
        </p:spPr>
      </p:pic>
    </p:spTree>
    <p:extLst>
      <p:ext uri="{BB962C8B-B14F-4D97-AF65-F5344CB8AC3E}">
        <p14:creationId xmlns:p14="http://schemas.microsoft.com/office/powerpoint/2010/main" val="2590069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95000"/>
                  </a:schemeClr>
                </a:solidFill>
                <a:latin typeface="+mn-lt"/>
              </a:rPr>
              <a:t>Troubleshooting: You Are </a:t>
            </a:r>
            <a:r>
              <a:rPr lang="en-US" dirty="0">
                <a:solidFill>
                  <a:schemeClr val="bg1">
                    <a:lumMod val="95000"/>
                  </a:schemeClr>
                </a:solidFill>
                <a:latin typeface="+mn-lt"/>
              </a:rPr>
              <a:t>N</a:t>
            </a:r>
            <a:r>
              <a:rPr lang="en-US" dirty="0" smtClean="0">
                <a:solidFill>
                  <a:schemeClr val="bg1">
                    <a:lumMod val="95000"/>
                  </a:schemeClr>
                </a:solidFill>
                <a:latin typeface="+mn-lt"/>
              </a:rPr>
              <a:t>ot </a:t>
            </a:r>
            <a:r>
              <a:rPr lang="en-US" dirty="0">
                <a:solidFill>
                  <a:schemeClr val="bg1">
                    <a:lumMod val="95000"/>
                  </a:schemeClr>
                </a:solidFill>
                <a:latin typeface="+mn-lt"/>
              </a:rPr>
              <a:t>a</a:t>
            </a:r>
            <a:r>
              <a:rPr lang="en-US" dirty="0" smtClean="0">
                <a:solidFill>
                  <a:schemeClr val="bg1">
                    <a:lumMod val="95000"/>
                  </a:schemeClr>
                </a:solidFill>
                <a:latin typeface="+mn-lt"/>
              </a:rPr>
              <a:t>t Home</a:t>
            </a:r>
            <a:endParaRPr lang="en-US" dirty="0">
              <a:latin typeface="+mn-lt"/>
            </a:endParaRPr>
          </a:p>
        </p:txBody>
      </p:sp>
      <p:sp>
        <p:nvSpPr>
          <p:cNvPr id="3" name="Content Placeholder 2"/>
          <p:cNvSpPr>
            <a:spLocks noGrp="1"/>
          </p:cNvSpPr>
          <p:nvPr>
            <p:ph sz="half" idx="1"/>
          </p:nvPr>
        </p:nvSpPr>
        <p:spPr>
          <a:xfrm>
            <a:off x="838199" y="1825625"/>
            <a:ext cx="10072255" cy="4351338"/>
          </a:xfrm>
        </p:spPr>
        <p:txBody>
          <a:bodyPr>
            <a:normAutofit/>
          </a:bodyPr>
          <a:lstStyle/>
          <a:p>
            <a:pPr marL="0" indent="0">
              <a:buNone/>
            </a:pPr>
            <a:r>
              <a:rPr lang="en-US" dirty="0" smtClean="0"/>
              <a:t>Resolution</a:t>
            </a:r>
            <a:endParaRPr lang="en-US" dirty="0"/>
          </a:p>
          <a:p>
            <a:pPr marL="342900" indent="-342900">
              <a:buFont typeface="+mj-lt"/>
              <a:buAutoNum type="arabicPeriod"/>
            </a:pPr>
            <a:r>
              <a:rPr lang="en-US" sz="2400" dirty="0" smtClean="0"/>
              <a:t>Ensure </a:t>
            </a:r>
            <a:r>
              <a:rPr lang="en-US" sz="2400" dirty="0"/>
              <a:t>that the </a:t>
            </a:r>
            <a:r>
              <a:rPr lang="en-US" sz="2400" dirty="0" smtClean="0"/>
              <a:t>user’s </a:t>
            </a:r>
            <a:r>
              <a:rPr lang="en-US" sz="2400" dirty="0"/>
              <a:t>device is connected to </a:t>
            </a:r>
            <a:r>
              <a:rPr lang="en-US" sz="2400" dirty="0" smtClean="0"/>
              <a:t>the UL </a:t>
            </a:r>
            <a:r>
              <a:rPr lang="en-US" sz="2400" dirty="0" err="1" smtClean="0"/>
              <a:t>WiFi</a:t>
            </a:r>
            <a:r>
              <a:rPr lang="en-US" sz="2400" dirty="0" smtClean="0"/>
              <a:t> or a UL internet </a:t>
            </a:r>
            <a:r>
              <a:rPr lang="en-US" sz="2400" dirty="0"/>
              <a:t>connection</a:t>
            </a:r>
            <a:r>
              <a:rPr lang="en-US" sz="2400" dirty="0" smtClean="0"/>
              <a:t>.</a:t>
            </a:r>
          </a:p>
          <a:p>
            <a:pPr marL="342900" indent="-342900">
              <a:buFont typeface="+mj-lt"/>
              <a:buAutoNum type="arabicPeriod"/>
            </a:pPr>
            <a:r>
              <a:rPr lang="en-US" sz="2400" dirty="0" smtClean="0"/>
              <a:t>Have the user turn off cellular data to </a:t>
            </a:r>
            <a:r>
              <a:rPr lang="en-US" sz="2400" dirty="0"/>
              <a:t>ensure that traffic only travels over the </a:t>
            </a:r>
            <a:r>
              <a:rPr lang="en-US" sz="2400" dirty="0" smtClean="0"/>
              <a:t>UL </a:t>
            </a:r>
            <a:r>
              <a:rPr lang="en-US" sz="2400" dirty="0" err="1" smtClean="0"/>
              <a:t>WiFi</a:t>
            </a:r>
            <a:r>
              <a:rPr lang="en-US" sz="2400" dirty="0" smtClean="0"/>
              <a:t> </a:t>
            </a:r>
            <a:r>
              <a:rPr lang="en-US" sz="2400" dirty="0"/>
              <a:t>connection</a:t>
            </a:r>
            <a:r>
              <a:rPr lang="en-US" sz="2400" dirty="0" smtClean="0"/>
              <a:t>.</a:t>
            </a:r>
          </a:p>
          <a:p>
            <a:pPr marL="342900" indent="-342900">
              <a:buFont typeface="+mj-lt"/>
              <a:buAutoNum type="arabicPeriod"/>
            </a:pPr>
            <a:r>
              <a:rPr lang="en-US" sz="2400" dirty="0" smtClean="0"/>
              <a:t>Have the user reboot the device and relaunch the application.</a:t>
            </a:r>
          </a:p>
          <a:p>
            <a:pPr marL="342900" indent="-342900">
              <a:buFont typeface="+mj-lt"/>
              <a:buAutoNum type="arabicPeriod"/>
            </a:pPr>
            <a:r>
              <a:rPr lang="en-US" sz="2400" dirty="0" smtClean="0"/>
              <a:t>Use a website like ipchicken.com to verify that the user’s traffic is coming from the correct public </a:t>
            </a:r>
            <a:r>
              <a:rPr lang="en-US" sz="2400" dirty="0" err="1" smtClean="0"/>
              <a:t>ip</a:t>
            </a:r>
            <a:r>
              <a:rPr lang="en-US" sz="2400" dirty="0" smtClean="0"/>
              <a:t> address range.</a:t>
            </a:r>
          </a:p>
          <a:p>
            <a:pPr marL="342900" indent="-342900">
              <a:buFont typeface="+mj-lt"/>
              <a:buAutoNum type="arabicPeriod"/>
            </a:pPr>
            <a:r>
              <a:rPr lang="en-US" sz="2400" dirty="0" smtClean="0"/>
              <a:t>Escalate to LUS Fiber if the issue persists.</a:t>
            </a:r>
          </a:p>
        </p:txBody>
      </p:sp>
    </p:spTree>
    <p:extLst>
      <p:ext uri="{BB962C8B-B14F-4D97-AF65-F5344CB8AC3E}">
        <p14:creationId xmlns:p14="http://schemas.microsoft.com/office/powerpoint/2010/main" val="1880922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95000"/>
                  </a:schemeClr>
                </a:solidFill>
                <a:latin typeface="+mn-lt"/>
              </a:rPr>
              <a:t>Troubleshooting: Network Reconnecting Message or Video Buffering</a:t>
            </a:r>
            <a:endParaRPr lang="en-US" dirty="0">
              <a:latin typeface="+mn-lt"/>
            </a:endParaRPr>
          </a:p>
        </p:txBody>
      </p:sp>
      <p:sp>
        <p:nvSpPr>
          <p:cNvPr id="3" name="Content Placeholder 2"/>
          <p:cNvSpPr>
            <a:spLocks noGrp="1"/>
          </p:cNvSpPr>
          <p:nvPr>
            <p:ph sz="half" idx="1"/>
          </p:nvPr>
        </p:nvSpPr>
        <p:spPr>
          <a:xfrm>
            <a:off x="838200" y="1825625"/>
            <a:ext cx="10515600" cy="4351338"/>
          </a:xfrm>
        </p:spPr>
        <p:txBody>
          <a:bodyPr>
            <a:normAutofit/>
          </a:bodyPr>
          <a:lstStyle/>
          <a:p>
            <a:pPr marL="0" indent="0">
              <a:buNone/>
            </a:pPr>
            <a:r>
              <a:rPr lang="en-US" dirty="0" smtClean="0"/>
              <a:t>Resolution</a:t>
            </a:r>
            <a:endParaRPr lang="en-US" dirty="0"/>
          </a:p>
          <a:p>
            <a:pPr marL="342900" indent="-342900">
              <a:buFont typeface="+mj-lt"/>
              <a:buAutoNum type="arabicPeriod"/>
            </a:pPr>
            <a:r>
              <a:rPr lang="en-US" sz="2400" dirty="0"/>
              <a:t>Have the user reboot the device and relaunch the application</a:t>
            </a:r>
            <a:r>
              <a:rPr lang="en-US" sz="2400" dirty="0" smtClean="0"/>
              <a:t>.</a:t>
            </a:r>
          </a:p>
          <a:p>
            <a:pPr marL="342900" indent="-342900">
              <a:buFont typeface="+mj-lt"/>
              <a:buAutoNum type="arabicPeriod"/>
            </a:pPr>
            <a:r>
              <a:rPr lang="en-US" sz="2400" dirty="0"/>
              <a:t>The issue may be </a:t>
            </a:r>
            <a:r>
              <a:rPr lang="en-US" sz="2400" dirty="0" err="1"/>
              <a:t>WiFi</a:t>
            </a:r>
            <a:r>
              <a:rPr lang="en-US" sz="2400" dirty="0"/>
              <a:t> signal strength related.  If the device is portable, instruct the user to move to the vicinity of a different access point and disconnect/reconnect to </a:t>
            </a:r>
            <a:r>
              <a:rPr lang="en-US" sz="2400" dirty="0" smtClean="0"/>
              <a:t>force </a:t>
            </a:r>
            <a:r>
              <a:rPr lang="en-US" sz="2400" dirty="0"/>
              <a:t>the device to </a:t>
            </a:r>
            <a:r>
              <a:rPr lang="en-US" sz="2400" dirty="0" smtClean="0"/>
              <a:t>associate </a:t>
            </a:r>
            <a:r>
              <a:rPr lang="en-US" sz="2400" dirty="0"/>
              <a:t>to another then test</a:t>
            </a:r>
            <a:r>
              <a:rPr lang="en-US" sz="2400" dirty="0" smtClean="0"/>
              <a:t>.</a:t>
            </a:r>
          </a:p>
          <a:p>
            <a:pPr marL="342900" indent="-342900">
              <a:buFont typeface="+mj-lt"/>
              <a:buAutoNum type="arabicPeriod"/>
            </a:pPr>
            <a:r>
              <a:rPr lang="en-US" sz="2400" dirty="0"/>
              <a:t>The issue may also be device </a:t>
            </a:r>
            <a:r>
              <a:rPr lang="en-US" sz="2400" dirty="0" smtClean="0"/>
              <a:t>specific, have the user test with another device.  If video is good on the new device the user can try to reinstall the ConnecTV app.  If this does not resolve the issue, ensure that </a:t>
            </a:r>
            <a:r>
              <a:rPr lang="en-US" sz="2400" dirty="0"/>
              <a:t>the device, OS, or browser is on list of ConnecTV supported </a:t>
            </a:r>
            <a:r>
              <a:rPr lang="en-US" sz="2400" dirty="0" smtClean="0"/>
              <a:t>devices.  If the device is supported, but still having performance issues, there may be an issue with the device and the user will have to contact the device’s vendor for support.</a:t>
            </a:r>
          </a:p>
        </p:txBody>
      </p:sp>
    </p:spTree>
    <p:extLst>
      <p:ext uri="{BB962C8B-B14F-4D97-AF65-F5344CB8AC3E}">
        <p14:creationId xmlns:p14="http://schemas.microsoft.com/office/powerpoint/2010/main" val="2159942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95000"/>
                  </a:schemeClr>
                </a:solidFill>
                <a:latin typeface="+mn-lt"/>
              </a:rPr>
              <a:t>Troubleshooting: Stuck on White ConnecTV Splash Screen</a:t>
            </a:r>
            <a:endParaRPr lang="en-US" dirty="0">
              <a:latin typeface="+mn-lt"/>
            </a:endParaRPr>
          </a:p>
        </p:txBody>
      </p:sp>
      <p:sp>
        <p:nvSpPr>
          <p:cNvPr id="3" name="Content Placeholder 2"/>
          <p:cNvSpPr>
            <a:spLocks noGrp="1"/>
          </p:cNvSpPr>
          <p:nvPr>
            <p:ph sz="half" idx="1"/>
          </p:nvPr>
        </p:nvSpPr>
        <p:spPr>
          <a:xfrm>
            <a:off x="838200" y="1825625"/>
            <a:ext cx="10515600" cy="4351338"/>
          </a:xfrm>
        </p:spPr>
        <p:txBody>
          <a:bodyPr>
            <a:normAutofit/>
          </a:bodyPr>
          <a:lstStyle/>
          <a:p>
            <a:pPr marL="0" indent="0">
              <a:buNone/>
            </a:pPr>
            <a:r>
              <a:rPr lang="en-US" dirty="0"/>
              <a:t>Resolution</a:t>
            </a:r>
          </a:p>
          <a:p>
            <a:pPr marL="342900" indent="-342900">
              <a:buFont typeface="+mj-lt"/>
              <a:buAutoNum type="arabicPeriod"/>
            </a:pPr>
            <a:r>
              <a:rPr lang="en-US" sz="2400" dirty="0" smtClean="0"/>
              <a:t>This may happen when the application launches but does not have network connectivity. Ensure </a:t>
            </a:r>
            <a:r>
              <a:rPr lang="en-US" sz="2400" dirty="0"/>
              <a:t>that the user’s device is connected to the UL </a:t>
            </a:r>
            <a:r>
              <a:rPr lang="en-US" sz="2400" dirty="0" err="1"/>
              <a:t>WiFi</a:t>
            </a:r>
            <a:r>
              <a:rPr lang="en-US" sz="2400" dirty="0"/>
              <a:t> or </a:t>
            </a:r>
            <a:r>
              <a:rPr lang="en-US" sz="2400" dirty="0" smtClean="0"/>
              <a:t>a UL </a:t>
            </a:r>
            <a:r>
              <a:rPr lang="en-US" sz="2400" dirty="0"/>
              <a:t>internet </a:t>
            </a:r>
            <a:r>
              <a:rPr lang="en-US" sz="2400" dirty="0" smtClean="0"/>
              <a:t>connection</a:t>
            </a:r>
            <a:r>
              <a:rPr lang="en-US" sz="2400" dirty="0"/>
              <a:t> </a:t>
            </a:r>
            <a:r>
              <a:rPr lang="en-US" sz="2400" dirty="0" smtClean="0"/>
              <a:t>and try again.</a:t>
            </a:r>
          </a:p>
          <a:p>
            <a:pPr marL="342900" indent="-342900">
              <a:buFont typeface="+mj-lt"/>
              <a:buAutoNum type="arabicPeriod"/>
            </a:pPr>
            <a:r>
              <a:rPr lang="en-US" sz="2400" dirty="0" smtClean="0"/>
              <a:t>Have </a:t>
            </a:r>
            <a:r>
              <a:rPr lang="en-US" sz="2400" dirty="0"/>
              <a:t>the user reboot the device and relaunch the application</a:t>
            </a:r>
            <a:r>
              <a:rPr lang="en-US" sz="2400" dirty="0" smtClean="0"/>
              <a:t>.</a:t>
            </a:r>
          </a:p>
          <a:p>
            <a:pPr marL="342900" indent="-342900">
              <a:buFont typeface="+mj-lt"/>
              <a:buAutoNum type="arabicPeriod"/>
            </a:pPr>
            <a:r>
              <a:rPr lang="en-US" sz="2400" dirty="0" smtClean="0"/>
              <a:t>If the issue is not resolved, there may be an issue with the application.  Have the user reinstall the application.</a:t>
            </a:r>
          </a:p>
          <a:p>
            <a:pPr marL="342900" indent="-342900">
              <a:buFont typeface="+mj-lt"/>
              <a:buAutoNum type="arabicPeriod"/>
            </a:pPr>
            <a:r>
              <a:rPr lang="en-US" sz="2400" dirty="0" smtClean="0"/>
              <a:t>Ensure that the </a:t>
            </a:r>
            <a:r>
              <a:rPr lang="en-US" sz="2400" dirty="0"/>
              <a:t>d</a:t>
            </a:r>
            <a:r>
              <a:rPr lang="en-US" sz="2400" dirty="0" smtClean="0"/>
              <a:t>evice, OS, or browser is on the list of ConnecTV supported devices.</a:t>
            </a:r>
          </a:p>
          <a:p>
            <a:pPr marL="342900" indent="-342900">
              <a:buFont typeface="+mj-lt"/>
              <a:buAutoNum type="arabicPeriod"/>
            </a:pPr>
            <a:endParaRPr lang="en-US" sz="2400" dirty="0"/>
          </a:p>
          <a:p>
            <a:pPr marL="342900" indent="-342900">
              <a:buFont typeface="+mj-lt"/>
              <a:buAutoNum type="arabicPeriod"/>
            </a:pPr>
            <a:endParaRPr lang="en-US" sz="2400" dirty="0"/>
          </a:p>
        </p:txBody>
      </p:sp>
    </p:spTree>
    <p:extLst>
      <p:ext uri="{BB962C8B-B14F-4D97-AF65-F5344CB8AC3E}">
        <p14:creationId xmlns:p14="http://schemas.microsoft.com/office/powerpoint/2010/main" val="2790585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8999</TotalTime>
  <Words>1786</Words>
  <Application>Microsoft Office PowerPoint</Application>
  <PresentationFormat>Widescreen</PresentationFormat>
  <Paragraphs>160</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ConnecTV User Support and Troubleshooting</vt:lpstr>
      <vt:lpstr>Introduction</vt:lpstr>
      <vt:lpstr>Onboarding New Users</vt:lpstr>
      <vt:lpstr>What devices are supported?</vt:lpstr>
      <vt:lpstr>ConnecTV Web Interface for PC and Mac</vt:lpstr>
      <vt:lpstr>Troubleshooting: You Are Not at Home</vt:lpstr>
      <vt:lpstr>Troubleshooting: You Are Not at Home</vt:lpstr>
      <vt:lpstr>Troubleshooting: Network Reconnecting Message or Video Buffering</vt:lpstr>
      <vt:lpstr>Troubleshooting: Stuck on White ConnecTV Splash Screen</vt:lpstr>
      <vt:lpstr>Troubleshooting: Resetting a Lost  ConnecTV Password</vt:lpstr>
      <vt:lpstr>Common ConnecTV Questions</vt:lpstr>
      <vt:lpstr>Thank You for Your part in making UL and ConnecTV a continuing success.</vt:lpstr>
      <vt:lpstr>Additional Troubleshooting Resources</vt:lpstr>
      <vt:lpstr>Detailed List of Supported Devices</vt:lpstr>
      <vt:lpstr>App Installation: Amazon Devices</vt:lpstr>
      <vt:lpstr>App Installation: Android Devices</vt:lpstr>
      <vt:lpstr>App Installation: iOS Devices</vt:lpstr>
      <vt:lpstr>Resetting Common ConnecTV Devices</vt:lpstr>
      <vt:lpstr>Resetting Common ConnecTV Devices</vt:lpstr>
      <vt:lpstr>Resetting Common ConnecTV Devices</vt:lpstr>
      <vt:lpstr>Checking Android Version</vt:lpstr>
      <vt:lpstr>Checking iOS Version</vt:lpstr>
      <vt:lpstr>Is My Amazon Streaming Device  Supported?</vt:lpstr>
      <vt:lpstr>Is My Amazon Streaming Device  Supported?</vt:lpstr>
      <vt:lpstr>Is My Apple Streaming Device  Supported?</vt:lpstr>
    </vt:vector>
  </TitlesOfParts>
  <Company>Lafayette Utilities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Joshua H. Lambert</dc:creator>
  <cp:lastModifiedBy>Joshua H. Lambert</cp:lastModifiedBy>
  <cp:revision>265</cp:revision>
  <cp:lastPrinted>2019-08-13T18:28:50Z</cp:lastPrinted>
  <dcterms:created xsi:type="dcterms:W3CDTF">2018-12-26T22:03:07Z</dcterms:created>
  <dcterms:modified xsi:type="dcterms:W3CDTF">2019-08-13T19:29:13Z</dcterms:modified>
</cp:coreProperties>
</file>